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Inter SemiBold"/>
      <p:regular r:id="rId49"/>
      <p:bold r:id="rId50"/>
      <p:italic r:id="rId51"/>
      <p:boldItalic r:id="rId52"/>
    </p:embeddedFont>
    <p:embeddedFont>
      <p:font typeface="Inter Light"/>
      <p:regular r:id="rId53"/>
      <p:bold r:id="rId54"/>
      <p:italic r:id="rId55"/>
      <p:boldItalic r:id="rId56"/>
    </p:embeddedFont>
    <p:embeddedFont>
      <p:font typeface="Inter"/>
      <p:regular r:id="rId57"/>
      <p:bold r:id="rId58"/>
      <p:italic r:id="rId59"/>
      <p:boldItalic r:id="rId60"/>
    </p:embeddedFont>
    <p:embeddedFont>
      <p:font typeface="Inter ExtraBold"/>
      <p:bold r:id="rId61"/>
      <p:boldItalic r:id="rId62"/>
    </p:embeddedFont>
    <p:embeddedFont>
      <p:font typeface="Lexend"/>
      <p:regular r:id="rId63"/>
      <p:bold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9" roundtripDataSignature="AMtx7mgga2nkt8m0GnhPdteVSJ4QqP5B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ExtraBold-boldItalic.fntdata"/><Relationship Id="rId61" Type="http://schemas.openxmlformats.org/officeDocument/2006/relationships/font" Target="fonts/InterExtraBold-bold.fntdata"/><Relationship Id="rId20" Type="http://schemas.openxmlformats.org/officeDocument/2006/relationships/slide" Target="slides/slide15.xml"/><Relationship Id="rId64" Type="http://schemas.openxmlformats.org/officeDocument/2006/relationships/font" Target="fonts/Lexend-bold.fntdata"/><Relationship Id="rId63" Type="http://schemas.openxmlformats.org/officeDocument/2006/relationships/font" Target="fonts/Lexend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.fntdata"/><Relationship Id="rId21" Type="http://schemas.openxmlformats.org/officeDocument/2006/relationships/slide" Target="slides/slide16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italic.fntdata"/><Relationship Id="rId60" Type="http://schemas.openxmlformats.org/officeDocument/2006/relationships/font" Target="fonts/Inter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italic.fntdata"/><Relationship Id="rId50" Type="http://schemas.openxmlformats.org/officeDocument/2006/relationships/font" Target="fonts/InterSemiBold-bold.fntdata"/><Relationship Id="rId53" Type="http://schemas.openxmlformats.org/officeDocument/2006/relationships/font" Target="fonts/InterLight-regular.fntdata"/><Relationship Id="rId52" Type="http://schemas.openxmlformats.org/officeDocument/2006/relationships/font" Target="fonts/Inter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InterLight-italic.fntdata"/><Relationship Id="rId10" Type="http://schemas.openxmlformats.org/officeDocument/2006/relationships/slide" Target="slides/slide5.xml"/><Relationship Id="rId54" Type="http://schemas.openxmlformats.org/officeDocument/2006/relationships/font" Target="fonts/InterLight-bold.fntdata"/><Relationship Id="rId13" Type="http://schemas.openxmlformats.org/officeDocument/2006/relationships/slide" Target="slides/slide8.xml"/><Relationship Id="rId57" Type="http://schemas.openxmlformats.org/officeDocument/2006/relationships/font" Target="fonts/Inter-regular.fntdata"/><Relationship Id="rId12" Type="http://schemas.openxmlformats.org/officeDocument/2006/relationships/slide" Target="slides/slide7.xml"/><Relationship Id="rId56" Type="http://schemas.openxmlformats.org/officeDocument/2006/relationships/font" Target="fonts/Inter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Inter-italic.fntdata"/><Relationship Id="rId14" Type="http://schemas.openxmlformats.org/officeDocument/2006/relationships/slide" Target="slides/slide9.xml"/><Relationship Id="rId58" Type="http://schemas.openxmlformats.org/officeDocument/2006/relationships/font" Target="fonts/Int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9a31f611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9a31f611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9a31f611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9a31f611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9a31f611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9a31f611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af550c6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af550c6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8a0874a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8a0874a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a334f543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a334f543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9ad2c836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9ad2c836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9a31f611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9a31f611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9a31f6111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9a31f6111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9a31f6111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9a31f6111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9a31f61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9a31f61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a334f54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a334f54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9a31f6111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9a31f6111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abb7aad4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abb7aad4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9a31f6111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9a31f6111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9a31f611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19a31f611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9a31f611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9a31f611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a98574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a98574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a11457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aa11457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9ad2c836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9ad2c836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a334f54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a334f54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a334f543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a334f543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b4f6ea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b4f6ea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1a88acb6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1a88acb6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9b0fa8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9b0fa8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9ad2c836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9ad2c836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b9c5078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b9c5078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b9c50780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1b9c50780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9a31f611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9a31f611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9a31f611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9a31f611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9a31f611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19a31f611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9a31f611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9a31f611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9a31f61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9a31f61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a7bba8b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a7bba8b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afb37aa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afb37aa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f8028435aa91b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f8028435aa91b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1b9c50780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1b9c50780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9a31f611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9a31f611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9a31f61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9a31f61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9a31f611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9a31f611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9a31f611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9a31f611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8a0874a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8a0874a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2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2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2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2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2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2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3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</a:lstStyle>
          <a:p/>
        </p:txBody>
      </p:sp>
      <p:sp>
        <p:nvSpPr>
          <p:cNvPr id="121" name="Google Shape;121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5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5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5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6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6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6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6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6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6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6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17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7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8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9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9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9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9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9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9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9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9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9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9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9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9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9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20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20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20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20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20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20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20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20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20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20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20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20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20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0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5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7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7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8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8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9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9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9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10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10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0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zubgSJl7PVbDqpvKjub_dL8-OkTtOGAE/view" TargetMode="External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k.springer.com/article/10.1007/s10203-023-00416-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link.springer.com/article/10.1007/s10203-023-00416-y" TargetMode="External"/><Relationship Id="rId4" Type="http://schemas.openxmlformats.org/officeDocument/2006/relationships/hyperlink" Target="https://bookdown.org/compfinezbook/introcompfinr/understanding-portfolio-volatility-risk-decomposition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j2bFYPlpfjhD2YLFW5ePNMo0D0Cj1rje/view" TargetMode="External"/><Relationship Id="rId4" Type="http://schemas.openxmlformats.org/officeDocument/2006/relationships/image" Target="../media/image5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Relationship Id="rId8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"/>
          <p:cNvSpPr txBox="1"/>
          <p:nvPr>
            <p:ph idx="4294967295" type="title"/>
          </p:nvPr>
        </p:nvSpPr>
        <p:spPr>
          <a:xfrm>
            <a:off x="674625" y="2663893"/>
            <a:ext cx="31986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Group members: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Frankie Li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Howard Lau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Anson Lee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Yolanda Cheng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bstract image of blue ribbons on a black background." id="340" name="Google Shape;34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155576" y="187775"/>
            <a:ext cx="3840000" cy="46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"/>
          <p:cNvSpPr/>
          <p:nvPr/>
        </p:nvSpPr>
        <p:spPr>
          <a:xfrm>
            <a:off x="560525" y="1083400"/>
            <a:ext cx="28998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Portfolio Optimization</a:t>
            </a:r>
            <a:endParaRPr b="0" i="0" sz="14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2" name="Google Shape;342;p1"/>
          <p:cNvSpPr txBox="1"/>
          <p:nvPr>
            <p:ph type="ctrTitle"/>
          </p:nvPr>
        </p:nvSpPr>
        <p:spPr>
          <a:xfrm>
            <a:off x="456626" y="1739800"/>
            <a:ext cx="4494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Topix Core 30</a:t>
            </a:r>
            <a:endParaRPr sz="5500"/>
          </a:p>
        </p:txBody>
      </p:sp>
      <p:pic>
        <p:nvPicPr>
          <p:cNvPr id="343" name="Google Shape;34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177" y="1021500"/>
            <a:ext cx="2608800" cy="1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777" y="2922889"/>
            <a:ext cx="971600" cy="13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9a31f6111_0_142"/>
          <p:cNvSpPr txBox="1"/>
          <p:nvPr>
            <p:ph type="title"/>
          </p:nvPr>
        </p:nvSpPr>
        <p:spPr>
          <a:xfrm>
            <a:off x="311700" y="77650"/>
            <a:ext cx="85206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lang="en"/>
              <a:t>Portfolio</a:t>
            </a:r>
            <a:r>
              <a:rPr lang="en"/>
              <a:t> </a:t>
            </a:r>
            <a:r>
              <a:rPr lang="en"/>
              <a:t>Weight Distribution </a:t>
            </a:r>
            <a:endParaRPr/>
          </a:p>
        </p:txBody>
      </p:sp>
      <p:sp>
        <p:nvSpPr>
          <p:cNvPr id="420" name="Google Shape;420;g319a31f6111_0_142"/>
          <p:cNvSpPr txBox="1"/>
          <p:nvPr/>
        </p:nvSpPr>
        <p:spPr>
          <a:xfrm>
            <a:off x="408475" y="4400075"/>
            <a:ext cx="3914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Annualized volatility: </a:t>
            </a: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0.03239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Annualized portfolio return: </a:t>
            </a: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0.3087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1" name="Google Shape;421;g319a31f6111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00" y="1565950"/>
            <a:ext cx="6270558" cy="28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9a31f6111_2_23"/>
          <p:cNvSpPr txBox="1"/>
          <p:nvPr>
            <p:ph type="title"/>
          </p:nvPr>
        </p:nvSpPr>
        <p:spPr>
          <a:xfrm>
            <a:off x="311700" y="77650"/>
            <a:ext cx="85206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Portfolio Weight Distribution </a:t>
            </a:r>
            <a:endParaRPr/>
          </a:p>
        </p:txBody>
      </p:sp>
      <p:sp>
        <p:nvSpPr>
          <p:cNvPr id="427" name="Google Shape;427;g319a31f6111_2_23"/>
          <p:cNvSpPr txBox="1"/>
          <p:nvPr/>
        </p:nvSpPr>
        <p:spPr>
          <a:xfrm>
            <a:off x="6134700" y="3746600"/>
            <a:ext cx="26976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Among all large weights,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sharpe ratios are relatively high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VaR does not show large correlation (daily data)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8" name="Google Shape;428;g319a31f6111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150"/>
            <a:ext cx="5810069" cy="342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g319a31f6111_2_23"/>
          <p:cNvGrpSpPr/>
          <p:nvPr/>
        </p:nvGrpSpPr>
        <p:grpSpPr>
          <a:xfrm>
            <a:off x="6190725" y="1752500"/>
            <a:ext cx="2892300" cy="1830900"/>
            <a:chOff x="6204975" y="1873600"/>
            <a:chExt cx="2892300" cy="1830900"/>
          </a:xfrm>
        </p:grpSpPr>
        <p:sp>
          <p:nvSpPr>
            <p:cNvPr id="430" name="Google Shape;430;g319a31f6111_2_23"/>
            <p:cNvSpPr/>
            <p:nvPr/>
          </p:nvSpPr>
          <p:spPr>
            <a:xfrm>
              <a:off x="6204975" y="1873600"/>
              <a:ext cx="2892300" cy="183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1" name="Google Shape;431;g319a31f6111_2_23"/>
            <p:cNvGrpSpPr/>
            <p:nvPr/>
          </p:nvGrpSpPr>
          <p:grpSpPr>
            <a:xfrm>
              <a:off x="6224301" y="1938475"/>
              <a:ext cx="2830249" cy="1694750"/>
              <a:chOff x="6224301" y="1468300"/>
              <a:chExt cx="2830249" cy="1694750"/>
            </a:xfrm>
          </p:grpSpPr>
          <p:pic>
            <p:nvPicPr>
              <p:cNvPr id="432" name="Google Shape;432;g319a31f6111_2_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24301" y="1468300"/>
                <a:ext cx="1787800" cy="1694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g319a31f6111_2_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924700" y="1795850"/>
                <a:ext cx="1129850" cy="1039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9a31f6111_0_158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Portfolio Weight</a:t>
            </a:r>
            <a:br>
              <a:rPr lang="en"/>
            </a:br>
            <a:r>
              <a:rPr lang="en" sz="3000"/>
              <a:t>(timeline)</a:t>
            </a:r>
            <a:endParaRPr sz="3000"/>
          </a:p>
        </p:txBody>
      </p:sp>
      <p:pic>
        <p:nvPicPr>
          <p:cNvPr id="439" name="Google Shape;439;g319a31f6111_0_158" title="Portfolio weight change over time updat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425"/>
            <a:ext cx="8839203" cy="3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af550c60f_0_0"/>
          <p:cNvSpPr txBox="1"/>
          <p:nvPr>
            <p:ph type="title"/>
          </p:nvPr>
        </p:nvSpPr>
        <p:spPr>
          <a:xfrm>
            <a:off x="311700" y="-8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445" name="Google Shape;445;g31af550c60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125"/>
            <a:ext cx="6519800" cy="43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1af550c60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75" y="1491850"/>
            <a:ext cx="2497400" cy="21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8a0874a92_0_6"/>
          <p:cNvSpPr txBox="1"/>
          <p:nvPr>
            <p:ph type="title"/>
          </p:nvPr>
        </p:nvSpPr>
        <p:spPr>
          <a:xfrm>
            <a:off x="311700" y="30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TOPIX Core 30 Market Cap</a:t>
            </a:r>
            <a:endParaRPr/>
          </a:p>
        </p:txBody>
      </p:sp>
      <p:pic>
        <p:nvPicPr>
          <p:cNvPr id="452" name="Google Shape;452;g318a0874a9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9" y="1239875"/>
            <a:ext cx="8132745" cy="32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a334f543f_2_13"/>
          <p:cNvSpPr txBox="1"/>
          <p:nvPr>
            <p:ph type="title"/>
          </p:nvPr>
        </p:nvSpPr>
        <p:spPr>
          <a:xfrm>
            <a:off x="311700" y="10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TOPIX Core 30 Trading View</a:t>
            </a:r>
            <a:endParaRPr/>
          </a:p>
        </p:txBody>
      </p:sp>
      <p:pic>
        <p:nvPicPr>
          <p:cNvPr id="458" name="Google Shape;458;g31a334f543f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975" y="925125"/>
            <a:ext cx="6722058" cy="41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9ad2c836c_1_20"/>
          <p:cNvSpPr txBox="1"/>
          <p:nvPr>
            <p:ph type="title"/>
          </p:nvPr>
        </p:nvSpPr>
        <p:spPr>
          <a:xfrm>
            <a:off x="311700" y="110975"/>
            <a:ext cx="85206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Optimized Portfolio vs Topix 30 Index</a:t>
            </a:r>
            <a:endParaRPr sz="3600"/>
          </a:p>
        </p:txBody>
      </p:sp>
      <p:pic>
        <p:nvPicPr>
          <p:cNvPr id="464" name="Google Shape;464;g319ad2c836c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38" y="954075"/>
            <a:ext cx="8469925" cy="41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9a31f6111_2_40"/>
          <p:cNvSpPr txBox="1"/>
          <p:nvPr>
            <p:ph type="title"/>
          </p:nvPr>
        </p:nvSpPr>
        <p:spPr>
          <a:xfrm>
            <a:off x="311700" y="113600"/>
            <a:ext cx="85206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Return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19a31f6111_2_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Optimize the weights every month end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Choose these weights as the target portfolio for the next month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i.e. calculate return at 28-Feb 2024 by the weight at 31-Jan 2024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Compare the </a:t>
            </a:r>
            <a:r>
              <a:rPr lang="en" sz="1500"/>
              <a:t>monthly</a:t>
            </a:r>
            <a:r>
              <a:rPr lang="en" sz="1500"/>
              <a:t> return with the simply buying TOPIX Core30 (1331.T)</a:t>
            </a:r>
            <a:endParaRPr sz="1500"/>
          </a:p>
        </p:txBody>
      </p:sp>
      <p:sp>
        <p:nvSpPr>
          <p:cNvPr id="471" name="Google Shape;471;g319a31f6111_2_40"/>
          <p:cNvSpPr txBox="1"/>
          <p:nvPr/>
        </p:nvSpPr>
        <p:spPr>
          <a:xfrm>
            <a:off x="4710325" y="2281975"/>
            <a:ext cx="3215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Our result shows similar trend of TOPIX Core30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For 2023, our result shows less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volatility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For 2024, our result shows similar volatility but larger returns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Cumulative Return: </a:t>
            </a:r>
            <a:endParaRPr b="1" sz="12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Inter"/>
              <a:buAutoNum type="arabicPeriod"/>
            </a:pPr>
            <a:r>
              <a:rPr b="1" lang="en" sz="12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Ours: 0.6696</a:t>
            </a:r>
            <a:endParaRPr b="1" sz="12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Inter"/>
              <a:buAutoNum type="arabicPeriod"/>
            </a:pPr>
            <a:r>
              <a:rPr b="1" lang="en" sz="1200">
                <a:solidFill>
                  <a:srgbClr val="38761D"/>
                </a:solidFill>
                <a:latin typeface="Inter"/>
                <a:ea typeface="Inter"/>
                <a:cs typeface="Inter"/>
                <a:sym typeface="Inter"/>
              </a:rPr>
              <a:t>TOPIX30: 0.5760</a:t>
            </a:r>
            <a:endParaRPr b="1" sz="1200">
              <a:solidFill>
                <a:srgbClr val="3876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2" name="Google Shape;472;g319a31f6111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50" y="2243800"/>
            <a:ext cx="3789150" cy="27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9a31f6111_2_52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minimizing</a:t>
            </a:r>
            <a:endParaRPr/>
          </a:p>
        </p:txBody>
      </p:sp>
      <p:sp>
        <p:nvSpPr>
          <p:cNvPr id="478" name="Google Shape;478;g319a31f6111_2_52"/>
          <p:cNvSpPr txBox="1"/>
          <p:nvPr>
            <p:ph idx="1" type="body"/>
          </p:nvPr>
        </p:nvSpPr>
        <p:spPr>
          <a:xfrm>
            <a:off x="311700" y="906950"/>
            <a:ext cx="85206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Minimum Volatility</a:t>
            </a:r>
            <a:br>
              <a:rPr lang="en" sz="2000"/>
            </a:b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Minimum Risk Parity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Risk contribution of each stocks are almost the same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More </a:t>
            </a:r>
            <a:r>
              <a:rPr lang="en" sz="2000"/>
              <a:t>balance and robust structure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br>
              <a:rPr lang="en" sz="2000"/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investigation of the Volatility Adjustment 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https://link.springer.com/article/10.1007/s10203-023-00416-y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14.4 Understanding Portfolio Volatility Risk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(https://bookdown.org/compfinezbook/introcompfinr/understanding-portfolio-volatility-risk-decompositions.html)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319a31f6111_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1425"/>
            <a:ext cx="8764049" cy="36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9a31f6111_2_57"/>
          <p:cNvSpPr txBox="1"/>
          <p:nvPr>
            <p:ph type="title"/>
          </p:nvPr>
        </p:nvSpPr>
        <p:spPr>
          <a:xfrm>
            <a:off x="311700" y="11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minimizing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19a31f6111_2_57"/>
          <p:cNvSpPr txBox="1"/>
          <p:nvPr/>
        </p:nvSpPr>
        <p:spPr>
          <a:xfrm>
            <a:off x="5051875" y="1708975"/>
            <a:ext cx="1589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(0.03239, 0.3087)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g319a31f6111_2_57"/>
          <p:cNvSpPr txBox="1"/>
          <p:nvPr/>
        </p:nvSpPr>
        <p:spPr>
          <a:xfrm>
            <a:off x="4609450" y="2809575"/>
            <a:ext cx="1499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(0.03173, 0.1890)</a:t>
            </a:r>
            <a:endParaRPr sz="12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g319a31f6111_2_57"/>
          <p:cNvSpPr txBox="1"/>
          <p:nvPr/>
        </p:nvSpPr>
        <p:spPr>
          <a:xfrm>
            <a:off x="4436250" y="2982800"/>
            <a:ext cx="2361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** not an effective portfolio **</a:t>
            </a:r>
            <a:endParaRPr sz="12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g319a31f6111_2_57"/>
          <p:cNvSpPr txBox="1"/>
          <p:nvPr/>
        </p:nvSpPr>
        <p:spPr>
          <a:xfrm>
            <a:off x="3523600" y="1582613"/>
            <a:ext cx="1690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(0.03173, 0.3023)</a:t>
            </a:r>
            <a:endParaRPr sz="12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9" name="Google Shape;489;g319a31f6111_2_57"/>
          <p:cNvSpPr txBox="1"/>
          <p:nvPr/>
        </p:nvSpPr>
        <p:spPr>
          <a:xfrm>
            <a:off x="3523600" y="2571750"/>
            <a:ext cx="935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(0.02762,</a:t>
            </a:r>
            <a:endParaRPr sz="12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  0.1824)</a:t>
            </a:r>
            <a:endParaRPr sz="12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0" name="Google Shape;490;g319a31f6111_2_57"/>
          <p:cNvSpPr txBox="1"/>
          <p:nvPr/>
        </p:nvSpPr>
        <p:spPr>
          <a:xfrm>
            <a:off x="5676350" y="2304925"/>
            <a:ext cx="1306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00BB"/>
                </a:solidFill>
                <a:latin typeface="Inter"/>
                <a:ea typeface="Inter"/>
                <a:cs typeface="Inter"/>
                <a:sym typeface="Inter"/>
              </a:rPr>
              <a:t>Topix30 (1331.T)</a:t>
            </a:r>
            <a:endParaRPr sz="1000">
              <a:solidFill>
                <a:srgbClr val="7000B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00BB"/>
                </a:solidFill>
                <a:latin typeface="Inter"/>
                <a:ea typeface="Inter"/>
                <a:cs typeface="Inter"/>
                <a:sym typeface="Inter"/>
              </a:rPr>
              <a:t>(0.04284, 0.1484)</a:t>
            </a:r>
            <a:endParaRPr sz="1000">
              <a:solidFill>
                <a:srgbClr val="7000B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00B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g319a31f6111_2_57"/>
          <p:cNvSpPr txBox="1"/>
          <p:nvPr/>
        </p:nvSpPr>
        <p:spPr>
          <a:xfrm>
            <a:off x="6982550" y="2659075"/>
            <a:ext cx="1827300" cy="153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Max Sharpe Ratio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Return: 0.3087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Volatility: 0.03239</a:t>
            </a:r>
            <a:endParaRPr sz="1000">
              <a:solidFill>
                <a:srgbClr val="BF9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Min Vol: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Return: 0.1824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Volatility: 0.02762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Min Risky Parity (max Ret)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Return: 0.3023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Volatility: 0.03173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9a31f6111_0_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Introduction</a:t>
            </a:r>
            <a:endParaRPr sz="3400"/>
          </a:p>
        </p:txBody>
      </p:sp>
      <p:sp>
        <p:nvSpPr>
          <p:cNvPr id="350" name="Google Shape;350;g319a31f6111_0_33"/>
          <p:cNvSpPr txBox="1"/>
          <p:nvPr>
            <p:ph idx="1" type="body"/>
          </p:nvPr>
        </p:nvSpPr>
        <p:spPr>
          <a:xfrm>
            <a:off x="311700" y="923875"/>
            <a:ext cx="5708700" cy="4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TOPIX (Tokyo Stock Price Index)?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stock market index that tracks the performance of all the companies listed on the Tokyo Stock Exchange (TSE)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Comprises the largest and most liquid stock on TSE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Benchmark for top-tier companies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Reflecting the performance of major plays in Japanese economy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TOPIX Core30, TOPIX Large70, TOPIX Mid400, etc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TOPIX Core 30?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Japan stock market become a new famous market since the beginning of this year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41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sign reversal of japanese interest rate from negative to positive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TOPIX Core30 have limited components but large enough for analyzing</a:t>
            </a:r>
            <a:endParaRPr/>
          </a:p>
        </p:txBody>
      </p:sp>
      <p:pic>
        <p:nvPicPr>
          <p:cNvPr id="351" name="Google Shape;351;g319a31f6111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404" y="1326100"/>
            <a:ext cx="2942100" cy="2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a334f543f_0_45"/>
          <p:cNvSpPr/>
          <p:nvPr/>
        </p:nvSpPr>
        <p:spPr>
          <a:xfrm>
            <a:off x="4827300" y="867225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g31a334f543f_0_45"/>
          <p:cNvSpPr/>
          <p:nvPr/>
        </p:nvSpPr>
        <p:spPr>
          <a:xfrm>
            <a:off x="4743300" y="3074675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g31a334f543f_0_45"/>
          <p:cNvSpPr/>
          <p:nvPr/>
        </p:nvSpPr>
        <p:spPr>
          <a:xfrm>
            <a:off x="161700" y="1422400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g31a334f543f_0_45"/>
          <p:cNvSpPr txBox="1"/>
          <p:nvPr>
            <p:ph type="title"/>
          </p:nvPr>
        </p:nvSpPr>
        <p:spPr>
          <a:xfrm>
            <a:off x="311700" y="101800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Risk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g31a334f543f_0_45"/>
          <p:cNvCxnSpPr/>
          <p:nvPr/>
        </p:nvCxnSpPr>
        <p:spPr>
          <a:xfrm flipH="1" rot="10800000">
            <a:off x="3925200" y="1585575"/>
            <a:ext cx="879000" cy="7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g31a334f543f_0_45"/>
          <p:cNvCxnSpPr/>
          <p:nvPr/>
        </p:nvCxnSpPr>
        <p:spPr>
          <a:xfrm>
            <a:off x="3942900" y="2739350"/>
            <a:ext cx="800400" cy="9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g31a334f543f_0_45"/>
          <p:cNvSpPr txBox="1"/>
          <p:nvPr/>
        </p:nvSpPr>
        <p:spPr>
          <a:xfrm>
            <a:off x="147900" y="1070850"/>
            <a:ext cx="212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Max Sharpe Ratio</a:t>
            </a:r>
            <a:endParaRPr b="1" sz="1500" u="sng"/>
          </a:p>
        </p:txBody>
      </p:sp>
      <p:pic>
        <p:nvPicPr>
          <p:cNvPr id="503" name="Google Shape;503;g31a334f543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00" y="1422400"/>
            <a:ext cx="1952800" cy="18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31a334f543f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900" y="1743024"/>
            <a:ext cx="1721459" cy="12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1a334f543f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293" y="867218"/>
            <a:ext cx="2008817" cy="1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31a334f543f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100" y="1120450"/>
            <a:ext cx="1677000" cy="132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31a334f543f_0_45"/>
          <p:cNvSpPr/>
          <p:nvPr/>
        </p:nvSpPr>
        <p:spPr>
          <a:xfrm>
            <a:off x="2132850" y="1863375"/>
            <a:ext cx="1677000" cy="1086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8" name="Google Shape;508;g31a334f543f_0_45"/>
          <p:cNvSpPr/>
          <p:nvPr/>
        </p:nvSpPr>
        <p:spPr>
          <a:xfrm>
            <a:off x="6836100" y="1257675"/>
            <a:ext cx="1677000" cy="10866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9" name="Google Shape;509;g31a334f543f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295" y="3074665"/>
            <a:ext cx="2008800" cy="178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1a334f543f_0_45"/>
          <p:cNvSpPr txBox="1"/>
          <p:nvPr/>
        </p:nvSpPr>
        <p:spPr>
          <a:xfrm>
            <a:off x="4743300" y="4661400"/>
            <a:ext cx="212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</a:t>
            </a:r>
            <a:endParaRPr b="1" sz="1000" u="sng"/>
          </a:p>
        </p:txBody>
      </p:sp>
      <p:pic>
        <p:nvPicPr>
          <p:cNvPr id="511" name="Google Shape;511;g31a334f543f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1646" y="3171775"/>
            <a:ext cx="1787454" cy="15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1a334f543f_0_45"/>
          <p:cNvSpPr/>
          <p:nvPr/>
        </p:nvSpPr>
        <p:spPr>
          <a:xfrm>
            <a:off x="6652425" y="3289900"/>
            <a:ext cx="1787400" cy="338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g31a334f543f_0_45"/>
          <p:cNvSpPr/>
          <p:nvPr/>
        </p:nvSpPr>
        <p:spPr>
          <a:xfrm>
            <a:off x="6641675" y="3839075"/>
            <a:ext cx="1787400" cy="1263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g31a334f543f_0_45"/>
          <p:cNvSpPr/>
          <p:nvPr/>
        </p:nvSpPr>
        <p:spPr>
          <a:xfrm>
            <a:off x="6652425" y="4081850"/>
            <a:ext cx="1787400" cy="3072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5" name="Google Shape;515;g31a334f543f_0_45"/>
          <p:cNvSpPr/>
          <p:nvPr/>
        </p:nvSpPr>
        <p:spPr>
          <a:xfrm>
            <a:off x="6652425" y="4505525"/>
            <a:ext cx="1787400" cy="1263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g31a334f543f_0_45"/>
          <p:cNvSpPr txBox="1"/>
          <p:nvPr/>
        </p:nvSpPr>
        <p:spPr>
          <a:xfrm>
            <a:off x="3890300" y="3270900"/>
            <a:ext cx="73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</a:t>
            </a:r>
            <a:endParaRPr sz="800"/>
          </a:p>
        </p:txBody>
      </p:sp>
      <p:sp>
        <p:nvSpPr>
          <p:cNvPr id="517" name="Google Shape;517;g31a334f543f_0_45"/>
          <p:cNvSpPr txBox="1"/>
          <p:nvPr/>
        </p:nvSpPr>
        <p:spPr>
          <a:xfrm>
            <a:off x="3882300" y="1356075"/>
            <a:ext cx="81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Risky Parity with Max Return</a:t>
            </a:r>
            <a:endParaRPr sz="800"/>
          </a:p>
        </p:txBody>
      </p:sp>
      <p:sp>
        <p:nvSpPr>
          <p:cNvPr id="518" name="Google Shape;518;g31a334f543f_0_45"/>
          <p:cNvSpPr txBox="1"/>
          <p:nvPr/>
        </p:nvSpPr>
        <p:spPr>
          <a:xfrm>
            <a:off x="4827300" y="2478600"/>
            <a:ext cx="27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Risky Parity with Max Return</a:t>
            </a:r>
            <a:endParaRPr b="1" sz="1000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9a31f6111_2_69"/>
          <p:cNvSpPr txBox="1"/>
          <p:nvPr>
            <p:ph type="title"/>
          </p:nvPr>
        </p:nvSpPr>
        <p:spPr>
          <a:xfrm>
            <a:off x="311700" y="11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Risk</a:t>
            </a:r>
            <a:endParaRPr/>
          </a:p>
        </p:txBody>
      </p:sp>
      <p:sp>
        <p:nvSpPr>
          <p:cNvPr id="524" name="Google Shape;524;g319a31f6111_2_69"/>
          <p:cNvSpPr txBox="1"/>
          <p:nvPr/>
        </p:nvSpPr>
        <p:spPr>
          <a:xfrm>
            <a:off x="4608075" y="4336800"/>
            <a:ext cx="4089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Both green lines show less returns but less volatility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g319a31f6111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00" y="1540850"/>
            <a:ext cx="4000661" cy="286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19a31f6111_2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372" y="1553613"/>
            <a:ext cx="4000662" cy="283869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19a31f6111_2_69"/>
          <p:cNvSpPr txBox="1"/>
          <p:nvPr/>
        </p:nvSpPr>
        <p:spPr>
          <a:xfrm>
            <a:off x="136375" y="4311325"/>
            <a:ext cx="41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Both green line show less variation but similar return to the blue line</a:t>
            </a:r>
            <a:endParaRPr/>
          </a:p>
        </p:txBody>
      </p:sp>
      <p:sp>
        <p:nvSpPr>
          <p:cNvPr id="528" name="Google Shape;528;g319a31f6111_2_69"/>
          <p:cNvSpPr txBox="1"/>
          <p:nvPr/>
        </p:nvSpPr>
        <p:spPr>
          <a:xfrm>
            <a:off x="350900" y="1140650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Risky Parity with largest return</a:t>
            </a:r>
            <a:endParaRPr b="1" u="sng"/>
          </a:p>
        </p:txBody>
      </p:sp>
      <p:sp>
        <p:nvSpPr>
          <p:cNvPr id="529" name="Google Shape;529;g319a31f6111_2_69"/>
          <p:cNvSpPr txBox="1"/>
          <p:nvPr/>
        </p:nvSpPr>
        <p:spPr>
          <a:xfrm>
            <a:off x="4796375" y="1140650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</a:t>
            </a:r>
            <a:endParaRPr b="1" u="sng"/>
          </a:p>
        </p:txBody>
      </p:sp>
      <p:cxnSp>
        <p:nvCxnSpPr>
          <p:cNvPr id="530" name="Google Shape;530;g319a31f6111_2_69"/>
          <p:cNvCxnSpPr/>
          <p:nvPr/>
        </p:nvCxnSpPr>
        <p:spPr>
          <a:xfrm>
            <a:off x="4573725" y="1227100"/>
            <a:ext cx="0" cy="37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31abb7aad4c_1_6"/>
          <p:cNvPicPr preferRelativeResize="0"/>
          <p:nvPr/>
        </p:nvPicPr>
        <p:blipFill rotWithShape="1">
          <a:blip r:embed="rId3">
            <a:alphaModFix/>
          </a:blip>
          <a:srcRect b="0" l="0" r="0" t="43572"/>
          <a:stretch/>
        </p:blipFill>
        <p:spPr>
          <a:xfrm>
            <a:off x="715300" y="2126900"/>
            <a:ext cx="3338325" cy="13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1abb7aad4c_1_6"/>
          <p:cNvSpPr txBox="1"/>
          <p:nvPr>
            <p:ph type="title"/>
          </p:nvPr>
        </p:nvSpPr>
        <p:spPr>
          <a:xfrm>
            <a:off x="284925" y="128225"/>
            <a:ext cx="84687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Risky Summarize: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Cumulative Return Comparison</a:t>
            </a:r>
            <a:endParaRPr sz="2500"/>
          </a:p>
        </p:txBody>
      </p:sp>
      <p:sp>
        <p:nvSpPr>
          <p:cNvPr id="537" name="Google Shape;537;g31abb7aad4c_1_6"/>
          <p:cNvSpPr txBox="1"/>
          <p:nvPr>
            <p:ph idx="1" type="body"/>
          </p:nvPr>
        </p:nvSpPr>
        <p:spPr>
          <a:xfrm flipH="1">
            <a:off x="284925" y="1423025"/>
            <a:ext cx="815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Calculate the 2-year total return for each portfolio by the cumulative product 𝝥(1+ret) - 1</a:t>
            </a:r>
            <a:endParaRPr sz="1500"/>
          </a:p>
        </p:txBody>
      </p:sp>
      <p:sp>
        <p:nvSpPr>
          <p:cNvPr id="538" name="Google Shape;538;g31abb7aad4c_1_6"/>
          <p:cNvSpPr txBox="1"/>
          <p:nvPr/>
        </p:nvSpPr>
        <p:spPr>
          <a:xfrm>
            <a:off x="666450" y="3817050"/>
            <a:ext cx="6763800" cy="7908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min volatility portfolio has the less cumulative return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min risk parity with max return portfolio has the largest cumulative return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g31abb7aad4c_1_6"/>
          <p:cNvSpPr/>
          <p:nvPr/>
        </p:nvSpPr>
        <p:spPr>
          <a:xfrm>
            <a:off x="666450" y="2119925"/>
            <a:ext cx="3424200" cy="3348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g31abb7aad4c_1_6"/>
          <p:cNvSpPr/>
          <p:nvPr/>
        </p:nvSpPr>
        <p:spPr>
          <a:xfrm>
            <a:off x="666450" y="2741413"/>
            <a:ext cx="3424200" cy="3615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g31abb7aad4c_1_6"/>
          <p:cNvSpPr/>
          <p:nvPr/>
        </p:nvSpPr>
        <p:spPr>
          <a:xfrm>
            <a:off x="3314250" y="2729500"/>
            <a:ext cx="776400" cy="33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9a31f6111_2_100"/>
          <p:cNvSpPr txBox="1"/>
          <p:nvPr>
            <p:ph type="title"/>
          </p:nvPr>
        </p:nvSpPr>
        <p:spPr>
          <a:xfrm>
            <a:off x="311700" y="0"/>
            <a:ext cx="867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Relaxing the Weight bound</a:t>
            </a:r>
            <a:r>
              <a:rPr lang="en"/>
              <a:t> (0, 1)</a:t>
            </a:r>
            <a:endParaRPr/>
          </a:p>
        </p:txBody>
      </p:sp>
      <p:sp>
        <p:nvSpPr>
          <p:cNvPr id="547" name="Google Shape;547;g319a31f6111_2_100"/>
          <p:cNvSpPr txBox="1"/>
          <p:nvPr/>
        </p:nvSpPr>
        <p:spPr>
          <a:xfrm>
            <a:off x="3213175" y="3561425"/>
            <a:ext cx="1946700" cy="153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Max Sharpe Ratio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Return: 0.4046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Volatility: 0.03466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Min Vol: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Return: 0.1860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Volatility: 0.02584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Min Risky Parity </a:t>
            </a: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 (max Ret)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Return: 0.3679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Volatility: 0.03174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8" name="Google Shape;548;g319a31f6111_2_100"/>
          <p:cNvGrpSpPr/>
          <p:nvPr/>
        </p:nvGrpSpPr>
        <p:grpSpPr>
          <a:xfrm>
            <a:off x="406781" y="837258"/>
            <a:ext cx="6032977" cy="2459609"/>
            <a:chOff x="351375" y="943250"/>
            <a:chExt cx="8346675" cy="3620800"/>
          </a:xfrm>
        </p:grpSpPr>
        <p:pic>
          <p:nvPicPr>
            <p:cNvPr id="549" name="Google Shape;549;g319a31f6111_2_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375" y="943250"/>
              <a:ext cx="8346675" cy="36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g319a31f6111_2_100"/>
            <p:cNvSpPr txBox="1"/>
            <p:nvPr/>
          </p:nvSpPr>
          <p:spPr>
            <a:xfrm>
              <a:off x="3123875" y="1734925"/>
              <a:ext cx="15891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(0.03466, 0.4046)</a:t>
              </a:r>
              <a:endParaRPr sz="7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1" name="Google Shape;551;g319a31f6111_2_100"/>
            <p:cNvSpPr txBox="1"/>
            <p:nvPr/>
          </p:nvSpPr>
          <p:spPr>
            <a:xfrm>
              <a:off x="2772175" y="2588650"/>
              <a:ext cx="10512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D318D3"/>
                  </a:solidFill>
                  <a:latin typeface="Inter"/>
                  <a:ea typeface="Inter"/>
                  <a:cs typeface="Inter"/>
                  <a:sym typeface="Inter"/>
                </a:rPr>
                <a:t>(0.03174, </a:t>
              </a:r>
              <a:endParaRPr sz="7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D318D3"/>
                  </a:solidFill>
                  <a:latin typeface="Inter"/>
                  <a:ea typeface="Inter"/>
                  <a:cs typeface="Inter"/>
                  <a:sym typeface="Inter"/>
                </a:rPr>
                <a:t>  0.1890)</a:t>
              </a:r>
              <a:endParaRPr sz="7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g319a31f6111_2_100"/>
            <p:cNvSpPr txBox="1"/>
            <p:nvPr/>
          </p:nvSpPr>
          <p:spPr>
            <a:xfrm>
              <a:off x="2840825" y="2941438"/>
              <a:ext cx="23610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D318D3"/>
                  </a:solidFill>
                  <a:latin typeface="Inter"/>
                  <a:ea typeface="Inter"/>
                  <a:cs typeface="Inter"/>
                  <a:sym typeface="Inter"/>
                </a:rPr>
                <a:t>** not an effective portfolio **</a:t>
              </a:r>
              <a:endParaRPr sz="7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3" name="Google Shape;553;g319a31f6111_2_100"/>
            <p:cNvSpPr txBox="1"/>
            <p:nvPr/>
          </p:nvSpPr>
          <p:spPr>
            <a:xfrm>
              <a:off x="1464450" y="1734925"/>
              <a:ext cx="14991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D318D3"/>
                  </a:solidFill>
                  <a:latin typeface="Inter"/>
                  <a:ea typeface="Inter"/>
                  <a:cs typeface="Inter"/>
                  <a:sym typeface="Inter"/>
                </a:rPr>
                <a:t>(0.03174, 0.3679)</a:t>
              </a:r>
              <a:endParaRPr sz="7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g319a31f6111_2_100"/>
            <p:cNvSpPr txBox="1"/>
            <p:nvPr/>
          </p:nvSpPr>
          <p:spPr>
            <a:xfrm>
              <a:off x="1746300" y="2588650"/>
              <a:ext cx="9354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7F6000"/>
                  </a:solidFill>
                  <a:latin typeface="Inter"/>
                  <a:ea typeface="Inter"/>
                  <a:cs typeface="Inter"/>
                  <a:sym typeface="Inter"/>
                </a:rPr>
                <a:t>(0.02584,</a:t>
              </a:r>
              <a:endParaRPr sz="7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7F6000"/>
                  </a:solidFill>
                  <a:latin typeface="Inter"/>
                  <a:ea typeface="Inter"/>
                  <a:cs typeface="Inter"/>
                  <a:sym typeface="Inter"/>
                </a:rPr>
                <a:t>  0.1860)</a:t>
              </a:r>
              <a:endParaRPr sz="7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5" name="Google Shape;555;g319a31f6111_2_100"/>
            <p:cNvSpPr txBox="1"/>
            <p:nvPr/>
          </p:nvSpPr>
          <p:spPr>
            <a:xfrm>
              <a:off x="3649075" y="2335638"/>
              <a:ext cx="13062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7000BB"/>
                  </a:solidFill>
                  <a:latin typeface="Inter"/>
                  <a:ea typeface="Inter"/>
                  <a:cs typeface="Inter"/>
                  <a:sym typeface="Inter"/>
                </a:rPr>
                <a:t>Topix30 (1331.T)</a:t>
              </a:r>
              <a:endParaRPr sz="700">
                <a:solidFill>
                  <a:srgbClr val="7000B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7000BB"/>
                  </a:solidFill>
                  <a:latin typeface="Inter"/>
                  <a:ea typeface="Inter"/>
                  <a:cs typeface="Inter"/>
                  <a:sym typeface="Inter"/>
                </a:rPr>
                <a:t>(0.04284, 0.1484)</a:t>
              </a:r>
              <a:endParaRPr sz="700">
                <a:solidFill>
                  <a:srgbClr val="7000B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56" name="Google Shape;556;g319a31f6111_2_100"/>
          <p:cNvSpPr txBox="1"/>
          <p:nvPr/>
        </p:nvSpPr>
        <p:spPr>
          <a:xfrm>
            <a:off x="261700" y="3561425"/>
            <a:ext cx="1827300" cy="153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Max Sharpe Ratio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Return: 0.3087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Volatility: 0.03239</a:t>
            </a:r>
            <a:endParaRPr sz="1000">
              <a:solidFill>
                <a:srgbClr val="BF9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Min Vol: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Return: 0.1824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Volatility: 0.02762</a:t>
            </a:r>
            <a:endParaRPr sz="1000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Min Risky Parity (max Ret)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Return: 0.3023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318D3"/>
                </a:solidFill>
                <a:latin typeface="Inter"/>
                <a:ea typeface="Inter"/>
                <a:cs typeface="Inter"/>
                <a:sym typeface="Inter"/>
              </a:rPr>
              <a:t>Volatility: 0.03173</a:t>
            </a:r>
            <a:endParaRPr sz="1000">
              <a:solidFill>
                <a:srgbClr val="D318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g319a31f6111_2_100"/>
          <p:cNvSpPr txBox="1"/>
          <p:nvPr/>
        </p:nvSpPr>
        <p:spPr>
          <a:xfrm>
            <a:off x="179650" y="3261700"/>
            <a:ext cx="1657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Bound: (0.008, 0.1)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g319a31f6111_2_100"/>
          <p:cNvSpPr txBox="1"/>
          <p:nvPr/>
        </p:nvSpPr>
        <p:spPr>
          <a:xfrm>
            <a:off x="3129425" y="3261700"/>
            <a:ext cx="1189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Bound: 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(0, 1)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g319a31f6111_2_100"/>
          <p:cNvSpPr/>
          <p:nvPr/>
        </p:nvSpPr>
        <p:spPr>
          <a:xfrm>
            <a:off x="2281938" y="4142225"/>
            <a:ext cx="7383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g319a31f6111_2_100"/>
          <p:cNvSpPr txBox="1"/>
          <p:nvPr/>
        </p:nvSpPr>
        <p:spPr>
          <a:xfrm>
            <a:off x="5389600" y="3929075"/>
            <a:ext cx="3183000" cy="7059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Max Sharpe Ratio: Ret (</a:t>
            </a:r>
            <a:r>
              <a:rPr lang="en" sz="12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 Vol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Vol: Ret (</a:t>
            </a:r>
            <a:r>
              <a:rPr lang="en" sz="12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 Vol (</a:t>
            </a:r>
            <a:r>
              <a:rPr lang="en" sz="12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↓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 Parity (Max Ret): Ret (</a:t>
            </a:r>
            <a:r>
              <a:rPr lang="en" sz="12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 Vol (</a:t>
            </a:r>
            <a:r>
              <a:rPr lang="en" sz="12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319a31f6111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6919"/>
            <a:ext cx="4943399" cy="220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19a31f6111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800" y="1213925"/>
            <a:ext cx="2677024" cy="224446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19a31f6111_2_2"/>
          <p:cNvSpPr txBox="1"/>
          <p:nvPr>
            <p:ph type="title"/>
          </p:nvPr>
        </p:nvSpPr>
        <p:spPr>
          <a:xfrm>
            <a:off x="311700" y="17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Distribution (0,1)</a:t>
            </a:r>
            <a:endParaRPr/>
          </a:p>
        </p:txBody>
      </p:sp>
      <p:sp>
        <p:nvSpPr>
          <p:cNvPr id="568" name="Google Shape;568;g319a31f6111_2_2"/>
          <p:cNvSpPr txBox="1"/>
          <p:nvPr/>
        </p:nvSpPr>
        <p:spPr>
          <a:xfrm>
            <a:off x="311700" y="3529750"/>
            <a:ext cx="4728300" cy="107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Only 7 stocks have non-zero weights </a:t>
            </a:r>
            <a:b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stocks are almost same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the max. weighted before)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large sharpe ratio stocks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9" name="Google Shape;569;g319a31f6111_2_2"/>
          <p:cNvSpPr txBox="1"/>
          <p:nvPr/>
        </p:nvSpPr>
        <p:spPr>
          <a:xfrm>
            <a:off x="7728100" y="904025"/>
            <a:ext cx="1190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(0.008, 0.1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g319a31f6111_2_2"/>
          <p:cNvSpPr/>
          <p:nvPr/>
        </p:nvSpPr>
        <p:spPr>
          <a:xfrm>
            <a:off x="6121025" y="1411250"/>
            <a:ext cx="2676900" cy="1229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g319a31f6111_2_2"/>
          <p:cNvSpPr/>
          <p:nvPr/>
        </p:nvSpPr>
        <p:spPr>
          <a:xfrm>
            <a:off x="6121025" y="3037775"/>
            <a:ext cx="2676900" cy="191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2" name="Google Shape;572;g319a31f6111_2_2"/>
          <p:cNvCxnSpPr>
            <a:stCxn id="570" idx="1"/>
            <a:endCxn id="573" idx="3"/>
          </p:cNvCxnSpPr>
          <p:nvPr/>
        </p:nvCxnSpPr>
        <p:spPr>
          <a:xfrm flipH="1">
            <a:off x="5287325" y="2026100"/>
            <a:ext cx="833700" cy="3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g319a31f6111_2_2"/>
          <p:cNvCxnSpPr>
            <a:stCxn id="571" idx="1"/>
            <a:endCxn id="575" idx="3"/>
          </p:cNvCxnSpPr>
          <p:nvPr/>
        </p:nvCxnSpPr>
        <p:spPr>
          <a:xfrm flipH="1">
            <a:off x="5255225" y="3133325"/>
            <a:ext cx="865800" cy="1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g319a31f6111_2_2"/>
          <p:cNvSpPr/>
          <p:nvPr/>
        </p:nvSpPr>
        <p:spPr>
          <a:xfrm>
            <a:off x="311700" y="1510850"/>
            <a:ext cx="4943400" cy="1609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5" name="Google Shape;575;g319a31f6111_2_2"/>
          <p:cNvSpPr/>
          <p:nvPr/>
        </p:nvSpPr>
        <p:spPr>
          <a:xfrm>
            <a:off x="311700" y="3120350"/>
            <a:ext cx="4943400" cy="342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7" name="Google Shape;577;g319a31f6111_2_2"/>
          <p:cNvSpPr/>
          <p:nvPr/>
        </p:nvSpPr>
        <p:spPr>
          <a:xfrm>
            <a:off x="5336000" y="3511125"/>
            <a:ext cx="3719100" cy="1609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8" name="Google Shape;578;g319a31f6111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988" y="3550400"/>
            <a:ext cx="1734344" cy="15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319a31f6111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0325" y="3672825"/>
            <a:ext cx="1984775" cy="1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319a31f6111_2_2"/>
          <p:cNvSpPr/>
          <p:nvPr/>
        </p:nvSpPr>
        <p:spPr>
          <a:xfrm>
            <a:off x="7075725" y="4704200"/>
            <a:ext cx="652500" cy="15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g319a31f6111_2_2"/>
          <p:cNvSpPr txBox="1"/>
          <p:nvPr/>
        </p:nvSpPr>
        <p:spPr>
          <a:xfrm>
            <a:off x="8200950" y="4661175"/>
            <a:ext cx="71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0% for others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2" name="Google Shape;582;g319a31f6111_2_2"/>
          <p:cNvCxnSpPr>
            <a:stCxn id="581" idx="1"/>
            <a:endCxn id="580" idx="3"/>
          </p:cNvCxnSpPr>
          <p:nvPr/>
        </p:nvCxnSpPr>
        <p:spPr>
          <a:xfrm rot="10800000">
            <a:off x="7728150" y="4783125"/>
            <a:ext cx="472800" cy="10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a31f6111_2_7"/>
          <p:cNvSpPr txBox="1"/>
          <p:nvPr>
            <p:ph type="title"/>
          </p:nvPr>
        </p:nvSpPr>
        <p:spPr>
          <a:xfrm>
            <a:off x="311700" y="5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Ret. Comparison </a:t>
            </a:r>
            <a:r>
              <a:rPr lang="en"/>
              <a:t> (0, 1)</a:t>
            </a:r>
            <a:endParaRPr/>
          </a:p>
        </p:txBody>
      </p:sp>
      <p:sp>
        <p:nvSpPr>
          <p:cNvPr id="588" name="Google Shape;588;g319a31f6111_2_7"/>
          <p:cNvSpPr txBox="1"/>
          <p:nvPr/>
        </p:nvSpPr>
        <p:spPr>
          <a:xfrm>
            <a:off x="5231400" y="2136200"/>
            <a:ext cx="3442800" cy="229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tangent portfolio (blue) and the min risk p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arity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portfolio (green)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win the returns of TOPIX30 (orange)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Both tangent portfolio (blue) and min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volatility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portfolio (green) has smaller volatility than TOPIX30 (orange)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9" name="Google Shape;589;g319a31f6111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0" y="1255925"/>
            <a:ext cx="4926600" cy="348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31a985741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25" y="2208075"/>
            <a:ext cx="3338325" cy="23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1a985741ee_0_0"/>
          <p:cNvSpPr txBox="1"/>
          <p:nvPr>
            <p:ph type="title"/>
          </p:nvPr>
        </p:nvSpPr>
        <p:spPr>
          <a:xfrm>
            <a:off x="0" y="0"/>
            <a:ext cx="91440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Risky Summarize: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Cumulative</a:t>
            </a:r>
            <a:r>
              <a:rPr lang="en" sz="2500"/>
              <a:t> Return Comparison</a:t>
            </a:r>
            <a:endParaRPr sz="2500"/>
          </a:p>
        </p:txBody>
      </p:sp>
      <p:sp>
        <p:nvSpPr>
          <p:cNvPr id="596" name="Google Shape;596;g31a985741ee_0_0"/>
          <p:cNvSpPr txBox="1"/>
          <p:nvPr>
            <p:ph idx="1" type="body"/>
          </p:nvPr>
        </p:nvSpPr>
        <p:spPr>
          <a:xfrm flipH="1">
            <a:off x="284925" y="1294800"/>
            <a:ext cx="815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Calculate the 2-year total return for each portfolio by the cumulative product 𝝥(1+ret) - 1</a:t>
            </a:r>
            <a:endParaRPr sz="1500"/>
          </a:p>
        </p:txBody>
      </p:sp>
      <p:sp>
        <p:nvSpPr>
          <p:cNvPr id="597" name="Google Shape;597;g31a985741ee_0_0"/>
          <p:cNvSpPr txBox="1"/>
          <p:nvPr/>
        </p:nvSpPr>
        <p:spPr>
          <a:xfrm>
            <a:off x="5655825" y="2716900"/>
            <a:ext cx="2783100" cy="1112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Compare to the (0.008, 0.1) bound cases, (0, 1) </a:t>
            </a: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bound cases can provide greater cumulative returns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8" name="Google Shape;598;g31a985741ee_0_0"/>
          <p:cNvCxnSpPr/>
          <p:nvPr/>
        </p:nvCxnSpPr>
        <p:spPr>
          <a:xfrm rot="10800000">
            <a:off x="4273400" y="2471450"/>
            <a:ext cx="1316700" cy="4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g31a985741ee_0_0"/>
          <p:cNvCxnSpPr/>
          <p:nvPr/>
        </p:nvCxnSpPr>
        <p:spPr>
          <a:xfrm rot="10800000">
            <a:off x="4304400" y="3071950"/>
            <a:ext cx="12549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g31a985741ee_0_0"/>
          <p:cNvCxnSpPr/>
          <p:nvPr/>
        </p:nvCxnSpPr>
        <p:spPr>
          <a:xfrm flipH="1">
            <a:off x="4358100" y="3287550"/>
            <a:ext cx="1201200" cy="1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g31a985741ee_0_0"/>
          <p:cNvCxnSpPr/>
          <p:nvPr/>
        </p:nvCxnSpPr>
        <p:spPr>
          <a:xfrm flipH="1">
            <a:off x="4331300" y="3426150"/>
            <a:ext cx="1258800" cy="5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g31a985741ee_0_0"/>
          <p:cNvSpPr/>
          <p:nvPr/>
        </p:nvSpPr>
        <p:spPr>
          <a:xfrm>
            <a:off x="730575" y="2266475"/>
            <a:ext cx="3424200" cy="3615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g31a985741ee_0_0"/>
          <p:cNvSpPr/>
          <p:nvPr/>
        </p:nvSpPr>
        <p:spPr>
          <a:xfrm>
            <a:off x="730575" y="2902750"/>
            <a:ext cx="3424200" cy="6522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g31a985741ee_0_0"/>
          <p:cNvSpPr/>
          <p:nvPr/>
        </p:nvSpPr>
        <p:spPr>
          <a:xfrm>
            <a:off x="730575" y="3841638"/>
            <a:ext cx="3424200" cy="3615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g31a985741ee_0_0"/>
          <p:cNvSpPr/>
          <p:nvPr/>
        </p:nvSpPr>
        <p:spPr>
          <a:xfrm>
            <a:off x="3334025" y="2892325"/>
            <a:ext cx="776400" cy="33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g31a985741ee_0_0"/>
          <p:cNvSpPr/>
          <p:nvPr/>
        </p:nvSpPr>
        <p:spPr>
          <a:xfrm>
            <a:off x="3378375" y="3829725"/>
            <a:ext cx="776400" cy="33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31aa114578f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0" y="1238112"/>
            <a:ext cx="8939098" cy="32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1aa114578f_0_18"/>
          <p:cNvSpPr txBox="1"/>
          <p:nvPr>
            <p:ph type="title"/>
          </p:nvPr>
        </p:nvSpPr>
        <p:spPr>
          <a:xfrm>
            <a:off x="311700" y="5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Leverage</a:t>
            </a:r>
            <a:endParaRPr/>
          </a:p>
        </p:txBody>
      </p:sp>
      <p:sp>
        <p:nvSpPr>
          <p:cNvPr id="613" name="Google Shape;613;g31aa114578f_0_18"/>
          <p:cNvSpPr txBox="1"/>
          <p:nvPr/>
        </p:nvSpPr>
        <p:spPr>
          <a:xfrm>
            <a:off x="2840663" y="1921925"/>
            <a:ext cx="1303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(0.0347,0.405)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g31aa114578f_0_18"/>
          <p:cNvSpPr txBox="1"/>
          <p:nvPr/>
        </p:nvSpPr>
        <p:spPr>
          <a:xfrm>
            <a:off x="1537175" y="1856950"/>
            <a:ext cx="1303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(0.0311,0.397)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g31aa114578f_0_18"/>
          <p:cNvSpPr txBox="1"/>
          <p:nvPr/>
        </p:nvSpPr>
        <p:spPr>
          <a:xfrm>
            <a:off x="4511475" y="1640213"/>
            <a:ext cx="1726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Long Short Portfolio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g31aa114578f_0_18"/>
          <p:cNvSpPr txBox="1"/>
          <p:nvPr/>
        </p:nvSpPr>
        <p:spPr>
          <a:xfrm>
            <a:off x="4929175" y="1238100"/>
            <a:ext cx="1245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Long Portfolio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g31aa114578f_0_18"/>
          <p:cNvSpPr txBox="1"/>
          <p:nvPr/>
        </p:nvSpPr>
        <p:spPr>
          <a:xfrm>
            <a:off x="191350" y="735588"/>
            <a:ext cx="3736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1080"/>
                </a:solidFill>
                <a:latin typeface="Inter"/>
                <a:ea typeface="Inter"/>
                <a:cs typeface="Inter"/>
                <a:sym typeface="Inter"/>
              </a:rPr>
              <a:t>Long Portfolio Bound: (0,1)</a:t>
            </a:r>
            <a:endParaRPr sz="1500">
              <a:solidFill>
                <a:srgbClr val="001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Long Short Portfolio Bound: (-0.1,0.1)</a:t>
            </a:r>
            <a:endParaRPr sz="15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g31aa114578f_0_18"/>
          <p:cNvSpPr txBox="1"/>
          <p:nvPr/>
        </p:nvSpPr>
        <p:spPr>
          <a:xfrm>
            <a:off x="191350" y="1452225"/>
            <a:ext cx="20628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Best risk return trade-off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19" name="Google Shape;619;g31aa114578f_0_18"/>
          <p:cNvCxnSpPr/>
          <p:nvPr/>
        </p:nvCxnSpPr>
        <p:spPr>
          <a:xfrm>
            <a:off x="1881250" y="1707450"/>
            <a:ext cx="2820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g31aa114578f_0_18"/>
          <p:cNvCxnSpPr>
            <a:endCxn id="613" idx="0"/>
          </p:cNvCxnSpPr>
          <p:nvPr/>
        </p:nvCxnSpPr>
        <p:spPr>
          <a:xfrm>
            <a:off x="1855313" y="1707425"/>
            <a:ext cx="1637100" cy="2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319ad2c836c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38" y="1070275"/>
            <a:ext cx="8821474" cy="38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19ad2c836c_1_45"/>
          <p:cNvSpPr txBox="1"/>
          <p:nvPr>
            <p:ph type="title"/>
          </p:nvPr>
        </p:nvSpPr>
        <p:spPr>
          <a:xfrm>
            <a:off x="311700" y="5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Leverage</a:t>
            </a:r>
            <a:endParaRPr/>
          </a:p>
        </p:txBody>
      </p:sp>
      <p:sp>
        <p:nvSpPr>
          <p:cNvPr id="627" name="Google Shape;627;g319ad2c836c_1_45"/>
          <p:cNvSpPr txBox="1"/>
          <p:nvPr/>
        </p:nvSpPr>
        <p:spPr>
          <a:xfrm>
            <a:off x="2949913" y="2858075"/>
            <a:ext cx="1303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(0.0347,0.405)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8" name="Google Shape;628;g319ad2c836c_1_45"/>
          <p:cNvSpPr txBox="1"/>
          <p:nvPr/>
        </p:nvSpPr>
        <p:spPr>
          <a:xfrm>
            <a:off x="1465925" y="2430900"/>
            <a:ext cx="1303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(0.0289,0.473)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9" name="Google Shape;629;g319ad2c836c_1_45"/>
          <p:cNvSpPr txBox="1"/>
          <p:nvPr/>
        </p:nvSpPr>
        <p:spPr>
          <a:xfrm>
            <a:off x="4572000" y="1766013"/>
            <a:ext cx="1726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Long Short Portfolio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g319ad2c836c_1_45"/>
          <p:cNvSpPr txBox="1"/>
          <p:nvPr/>
        </p:nvSpPr>
        <p:spPr>
          <a:xfrm>
            <a:off x="4812600" y="2430900"/>
            <a:ext cx="1245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Long Portfolio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g319ad2c836c_1_45"/>
          <p:cNvSpPr txBox="1"/>
          <p:nvPr/>
        </p:nvSpPr>
        <p:spPr>
          <a:xfrm>
            <a:off x="5292900" y="773938"/>
            <a:ext cx="3736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1080"/>
                </a:solidFill>
                <a:latin typeface="Inter"/>
                <a:ea typeface="Inter"/>
                <a:cs typeface="Inter"/>
                <a:sym typeface="Inter"/>
              </a:rPr>
              <a:t>Long Portfolio Bound: (0,1)</a:t>
            </a:r>
            <a:endParaRPr sz="1500">
              <a:solidFill>
                <a:srgbClr val="001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Long Short Portfolio Bound: (-1,1)</a:t>
            </a:r>
            <a:endParaRPr sz="15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2" name="Google Shape;632;g319ad2c836c_1_45"/>
          <p:cNvSpPr txBox="1"/>
          <p:nvPr/>
        </p:nvSpPr>
        <p:spPr>
          <a:xfrm>
            <a:off x="742175" y="1848350"/>
            <a:ext cx="26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3" name="Google Shape;633;g319ad2c836c_1_45"/>
          <p:cNvSpPr txBox="1"/>
          <p:nvPr/>
        </p:nvSpPr>
        <p:spPr>
          <a:xfrm>
            <a:off x="208250" y="1319100"/>
            <a:ext cx="4979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Widen bound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Greater return with higher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risk (may be excessive)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Better sharpe ratio (best risk return trade-off)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4" name="Google Shape;634;g319ad2c836c_1_45"/>
          <p:cNvCxnSpPr>
            <a:stCxn id="633" idx="2"/>
            <a:endCxn id="632" idx="2"/>
          </p:cNvCxnSpPr>
          <p:nvPr/>
        </p:nvCxnSpPr>
        <p:spPr>
          <a:xfrm flipH="1">
            <a:off x="2063300" y="1983600"/>
            <a:ext cx="634500" cy="4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g319ad2c836c_1_45"/>
          <p:cNvCxnSpPr>
            <a:stCxn id="633" idx="2"/>
            <a:endCxn id="627" idx="0"/>
          </p:cNvCxnSpPr>
          <p:nvPr/>
        </p:nvCxnSpPr>
        <p:spPr>
          <a:xfrm>
            <a:off x="2697800" y="1983600"/>
            <a:ext cx="903900" cy="8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g31a334f543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350" y="594125"/>
            <a:ext cx="2714425" cy="44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1a334f543f_0_84"/>
          <p:cNvSpPr txBox="1"/>
          <p:nvPr>
            <p:ph type="title"/>
          </p:nvPr>
        </p:nvSpPr>
        <p:spPr>
          <a:xfrm>
            <a:off x="0" y="4865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Summarize: </a:t>
            </a:r>
            <a:r>
              <a:rPr lang="en" sz="3000"/>
              <a:t>Cumulative Returns Comparison</a:t>
            </a:r>
            <a:endParaRPr sz="3000"/>
          </a:p>
        </p:txBody>
      </p:sp>
      <p:sp>
        <p:nvSpPr>
          <p:cNvPr id="642" name="Google Shape;642;g31a334f543f_0_84"/>
          <p:cNvSpPr txBox="1"/>
          <p:nvPr>
            <p:ph idx="1" type="body"/>
          </p:nvPr>
        </p:nvSpPr>
        <p:spPr>
          <a:xfrm flipH="1">
            <a:off x="4306700" y="1720225"/>
            <a:ext cx="2211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Calculate the total return for each portfolio by the </a:t>
            </a:r>
            <a:r>
              <a:rPr lang="en" sz="1500"/>
              <a:t>cumulative product 𝝥(1+ret.) - 1</a:t>
            </a:r>
            <a:endParaRPr sz="1500"/>
          </a:p>
        </p:txBody>
      </p:sp>
      <p:sp>
        <p:nvSpPr>
          <p:cNvPr id="643" name="Google Shape;643;g31a334f543f_0_84"/>
          <p:cNvSpPr txBox="1"/>
          <p:nvPr/>
        </p:nvSpPr>
        <p:spPr>
          <a:xfrm>
            <a:off x="0" y="3703825"/>
            <a:ext cx="5714100" cy="13590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All these portfolio beat </a:t>
            </a: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the return of TOPIX30 ETF (1331.T)!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Return of long only (0,1) &gt; long short (-x,1) although returns of long short in efficient frontier beat long only.  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g31a334f543f_0_84"/>
          <p:cNvSpPr/>
          <p:nvPr/>
        </p:nvSpPr>
        <p:spPr>
          <a:xfrm>
            <a:off x="4872023" y="1247825"/>
            <a:ext cx="793800" cy="4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g31a334f543f_0_84"/>
          <p:cNvSpPr/>
          <p:nvPr/>
        </p:nvSpPr>
        <p:spPr>
          <a:xfrm>
            <a:off x="6237075" y="594125"/>
            <a:ext cx="2877000" cy="2796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g31a334f543f_0_84"/>
          <p:cNvSpPr/>
          <p:nvPr/>
        </p:nvSpPr>
        <p:spPr>
          <a:xfrm>
            <a:off x="6277725" y="2450325"/>
            <a:ext cx="2795700" cy="26124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g31a334f543f_0_84"/>
          <p:cNvSpPr txBox="1"/>
          <p:nvPr/>
        </p:nvSpPr>
        <p:spPr>
          <a:xfrm>
            <a:off x="6020775" y="557825"/>
            <a:ext cx="102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(Long only)</a:t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g31a334f543f_0_84"/>
          <p:cNvSpPr txBox="1"/>
          <p:nvPr/>
        </p:nvSpPr>
        <p:spPr>
          <a:xfrm>
            <a:off x="5596650" y="2884375"/>
            <a:ext cx="1218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(Long short)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9" name="Google Shape;649;g31a334f543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52" y="732775"/>
            <a:ext cx="4078148" cy="28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a334f543f_2_3"/>
          <p:cNvSpPr txBox="1"/>
          <p:nvPr>
            <p:ph type="title"/>
          </p:nvPr>
        </p:nvSpPr>
        <p:spPr>
          <a:xfrm>
            <a:off x="311700" y="19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pic>
        <p:nvPicPr>
          <p:cNvPr id="357" name="Google Shape;357;g31a334f543f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0" y="1129225"/>
            <a:ext cx="2734874" cy="29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1a334f543f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212" y="1853425"/>
            <a:ext cx="2771690" cy="29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1a334f543f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744" y="311050"/>
            <a:ext cx="1460488" cy="337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1a334f543f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075" y="1666750"/>
            <a:ext cx="1460500" cy="320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b4f6ea9b5_0_5"/>
          <p:cNvSpPr txBox="1"/>
          <p:nvPr>
            <p:ph type="title"/>
          </p:nvPr>
        </p:nvSpPr>
        <p:spPr>
          <a:xfrm>
            <a:off x="-43525" y="-158750"/>
            <a:ext cx="50988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Long Short Leverage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Advantages and Drawbacks</a:t>
            </a:r>
            <a:endParaRPr sz="2500"/>
          </a:p>
        </p:txBody>
      </p:sp>
      <p:sp>
        <p:nvSpPr>
          <p:cNvPr id="655" name="Google Shape;655;g31b4f6ea9b5_0_5"/>
          <p:cNvSpPr txBox="1"/>
          <p:nvPr/>
        </p:nvSpPr>
        <p:spPr>
          <a:xfrm>
            <a:off x="0" y="867550"/>
            <a:ext cx="4927800" cy="42759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Constraints difference between long only and long short: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Gross Exposure Limit plus short-&gt; without leverage to achieve higher expected return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Main advantage of Long Short: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Better risk management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A conservative strategy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Trade off: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Could be a  conservative strategy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-&gt; </a:t>
            </a: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may prevent the long-short portfolio from capturing all the upside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-&gt; the ability to short can protect capital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-&gt; The overall market environment can significantly impact the performance. 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In a strong bull market, long-only portfolios (more </a:t>
            </a: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aggressive</a:t>
            </a: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) typically outperform, while long-short portfolios might lag due to the presence of short positions.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Inter"/>
              <a:buChar char="-"/>
            </a:pPr>
            <a:r>
              <a:rPr b="1" lang="en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RSI index &gt; 70, = strong market </a:t>
            </a:r>
            <a:endParaRPr b="1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6" name="Google Shape;656;g31b4f6ea9b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375" y="2912350"/>
            <a:ext cx="4119425" cy="21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1b4f6ea9b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515" y="66950"/>
            <a:ext cx="3755136" cy="28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a88acb669_0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Study</a:t>
            </a:r>
            <a:endParaRPr/>
          </a:p>
        </p:txBody>
      </p:sp>
      <p:sp>
        <p:nvSpPr>
          <p:cNvPr id="663" name="Google Shape;663;g31a88acb66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</a:t>
            </a:r>
            <a:r>
              <a:rPr lang="en" sz="1700"/>
              <a:t>tocks Selection for P</a:t>
            </a:r>
            <a:r>
              <a:rPr lang="en" sz="1700"/>
              <a:t>ortfolio Optimization (less than 30 Stocks)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Daily Re-balancing </a:t>
            </a:r>
            <a:r>
              <a:rPr lang="en" sz="1700"/>
              <a:t>Optimization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Advanced</a:t>
            </a:r>
            <a:r>
              <a:rPr lang="en" sz="1700"/>
              <a:t> Evaluation M</a:t>
            </a:r>
            <a:r>
              <a:rPr lang="en" sz="1700"/>
              <a:t>etrics </a:t>
            </a:r>
            <a:r>
              <a:rPr lang="en" sz="1700"/>
              <a:t>(Monthly + Daily)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Beta / CVaR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S</a:t>
            </a:r>
            <a:r>
              <a:rPr lang="en" sz="1700"/>
              <a:t>kewness / </a:t>
            </a:r>
            <a:r>
              <a:rPr lang="en" sz="1700"/>
              <a:t>K</a:t>
            </a:r>
            <a:r>
              <a:rPr lang="en" sz="1700"/>
              <a:t>urtosis / </a:t>
            </a:r>
            <a:r>
              <a:rPr lang="en" sz="1700"/>
              <a:t>Jarque-Bera Test for Normality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Drawdown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Simulation Backtest (Monte </a:t>
            </a:r>
            <a:r>
              <a:rPr lang="en" sz="1700"/>
              <a:t>Carlo Simulation / etc)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Long-Short Return I</a:t>
            </a:r>
            <a:r>
              <a:rPr lang="en" sz="1700"/>
              <a:t>nvestigation</a:t>
            </a:r>
            <a:r>
              <a:rPr lang="en" sz="1700"/>
              <a:t> on the Upper and Lower Bound (2D manifold)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Multi-</a:t>
            </a:r>
            <a:r>
              <a:rPr lang="en" sz="1700"/>
              <a:t>Asset</a:t>
            </a:r>
            <a:r>
              <a:rPr lang="en" sz="1700"/>
              <a:t> </a:t>
            </a:r>
            <a:r>
              <a:rPr lang="en" sz="1700"/>
              <a:t>Portfolio Optimization (e.g. Stocks with Bonds)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9b0fa8798_0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669" name="Google Shape;669;g319b0fa8798_0_0"/>
          <p:cNvSpPr txBox="1"/>
          <p:nvPr>
            <p:ph idx="1" type="body"/>
          </p:nvPr>
        </p:nvSpPr>
        <p:spPr>
          <a:xfrm>
            <a:off x="283200" y="115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investigation of the Volatility Adjustment (</a:t>
            </a:r>
            <a:r>
              <a:rPr lang="en" sz="1300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https://link.springer.com/article/10.1007/s10203-023-00416-y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14.4 Understanding Portfolio Volatility Risk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https://bookdown.org/compfinezbook/introcompfinr/understanding-portfolio-volatility-risk-decompositions.html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Python Notebook Outputs:</a:t>
            </a:r>
            <a:b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Weight optimization and portfolio returns using scipy.optimize.</a:t>
            </a:r>
            <a:endParaRPr sz="13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Yahoo Finance Data: Historical stock prices for TOPIX Core30 components.</a:t>
            </a:r>
            <a:endParaRPr sz="13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Visualization Libraries: matplotlib for weight distributions and effective frontier plots.</a:t>
            </a:r>
            <a:endParaRPr sz="13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Mathematics for Finance: An Introduction to Financial Engineering, Marek Capinski, Tomasz Zastawniak, Springer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Corporate Valuation and Takeover, Robert Alan Hill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Mathematical Models in Portfolio Analysis, Farida Kachapova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Theory &amp; Financial Analyses, Robert Alan Hill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9ad2c836c_1_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b9c50780a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b9c50780a_1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colab</a:t>
            </a:r>
            <a:endParaRPr/>
          </a:p>
        </p:txBody>
      </p:sp>
      <p:sp>
        <p:nvSpPr>
          <p:cNvPr id="685" name="Google Shape;685;g31b9c50780a_1_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https://colab.research.google.com/drive/1JpXzUuTpyM2rhF0cvcfCbey0wcSR3UQZ?usp=sharing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9a31f6111_0_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Annualizing Returns</a:t>
            </a:r>
            <a:endParaRPr/>
          </a:p>
        </p:txBody>
      </p:sp>
      <p:sp>
        <p:nvSpPr>
          <p:cNvPr id="691" name="Google Shape;691;g319a31f6111_0_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annualize_rets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calculates the annualized return based on the periodic returns provided. Here's a step-by-step explanation: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pandas Series or similar array-like structure containing periodic returns.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periods_per_year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number of periods in a year (default is 12 for monthly returns).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compounded_growth = (1 + ret).prod()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This computes the total compounded growth over the given periods.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n_periods = ret.shape[0]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This retrieves the number of periods.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returns the annualized return using the formula: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Annualized Return=(Compounded Growth)(Periods per YearNumber of Periods)−1\text{Annualized Return} = \left( \text{Compounded Growth} \right)^{\left( \frac{\text{Periods per Year}}{\text{Number of Periods}} \right)} - 1Annualized Return=(Compounded Growth)(Number of PeriodsPeriods per Year​)−1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9a31f6111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Annualizing Volatility</a:t>
            </a:r>
            <a:endParaRPr/>
          </a:p>
        </p:txBody>
      </p:sp>
      <p:sp>
        <p:nvSpPr>
          <p:cNvPr id="697" name="Google Shape;697;g319a31f6111_0_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annualize_vol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computes the annualized volatility of the returns. Here’s how it works: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pandas Series or similar array-like structure of returns.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periods_per_year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number of periods in a year.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returns the annualized volatility calculated as: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Annualized Volatility=Standard Deviation of Returns×Periods per Year\text{Annualized Volatility} = \text{Standard Deviation of Returns} \times \sqrt{\text{Periods per Year}}Annualized Volatility=Standard Deviation of Returns×Periods per Year​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9a31f6111_0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Volatility</a:t>
            </a:r>
            <a:endParaRPr/>
          </a:p>
        </p:txBody>
      </p:sp>
      <p:sp>
        <p:nvSpPr>
          <p:cNvPr id="703" name="Google Shape;703;g319a31f6111_0_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portfolio_vol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calculates the volatility of a portfolio given the weights of the assets and the covariance matrix of the asset returns.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Definition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weights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numpy array or pandas Series representing the weights of each asset in the portfolio.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covmat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covariance matrix (as a DataFrame or 2D numpy array) that captures the covariances between asset returns.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formula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weights.T @ covmat @ weights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computes the portfolio variance.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Taking the square root gives the portfolio volatility.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g319a31f6111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25" y="1622463"/>
            <a:ext cx="43529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9a31f6111_0_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Return</a:t>
            </a:r>
            <a:endParaRPr/>
          </a:p>
        </p:txBody>
      </p:sp>
      <p:sp>
        <p:nvSpPr>
          <p:cNvPr id="710" name="Google Shape;710;g319a31f6111_0_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portfolio_return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calculates the expected return of the portfolio based on the asset weights and their corresponding returns.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Definition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Parameters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weights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numpy array or pandas Series representing the weights of each asset in the portfolio.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pandas Series or numpy array of expected returns for each asset.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formula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weights.T @ returns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calculates the weighted sum of the returns, giving the expected return of the portfolio.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g319a31f6111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25" y="1688325"/>
            <a:ext cx="5027575" cy="6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9a31f6111_0_45"/>
          <p:cNvSpPr txBox="1"/>
          <p:nvPr>
            <p:ph type="title"/>
          </p:nvPr>
        </p:nvSpPr>
        <p:spPr>
          <a:xfrm>
            <a:off x="311700" y="5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Preparing</a:t>
            </a:r>
            <a:endParaRPr/>
          </a:p>
        </p:txBody>
      </p:sp>
      <p:sp>
        <p:nvSpPr>
          <p:cNvPr id="366" name="Google Shape;366;g319a31f6111_0_45"/>
          <p:cNvSpPr txBox="1"/>
          <p:nvPr>
            <p:ph idx="1" type="body"/>
          </p:nvPr>
        </p:nvSpPr>
        <p:spPr>
          <a:xfrm>
            <a:off x="311700" y="761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Period of interest: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Oct 2022 to Oct 2024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Topix Core 30 fixed their component within this period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Collection: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from yahoo finance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Period of data collected: Jan</a:t>
            </a:r>
            <a:r>
              <a:rPr lang="en" sz="1700"/>
              <a:t> 2020 to Oct 2024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More data for estimate the annualized volatility and return</a:t>
            </a:r>
            <a:br>
              <a:rPr lang="en" sz="1400"/>
            </a:br>
            <a:r>
              <a:rPr lang="en" sz="1400"/>
              <a:t>(reduce numerical error) </a:t>
            </a:r>
            <a:endParaRPr sz="1400"/>
          </a:p>
        </p:txBody>
      </p:sp>
      <p:pic>
        <p:nvPicPr>
          <p:cNvPr id="367" name="Google Shape;367;g319a31f611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5" y="2942400"/>
            <a:ext cx="6382151" cy="21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a7bba8b37_0_5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Portfolio Weight</a:t>
            </a:r>
            <a:br>
              <a:rPr lang="en"/>
            </a:br>
            <a:r>
              <a:rPr lang="en" sz="3000"/>
              <a:t>(timeline)</a:t>
            </a:r>
            <a:endParaRPr sz="3000"/>
          </a:p>
        </p:txBody>
      </p:sp>
      <p:pic>
        <p:nvPicPr>
          <p:cNvPr id="717" name="Google Shape;717;g31a7bba8b37_0_5" title="Portfolio weight change over tim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425"/>
            <a:ext cx="8839197" cy="323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afb37aa55_0_72"/>
          <p:cNvSpPr txBox="1"/>
          <p:nvPr>
            <p:ph type="title"/>
          </p:nvPr>
        </p:nvSpPr>
        <p:spPr>
          <a:xfrm>
            <a:off x="311700" y="9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Parity Object</a:t>
            </a:r>
            <a:endParaRPr/>
          </a:p>
        </p:txBody>
      </p:sp>
      <p:pic>
        <p:nvPicPr>
          <p:cNvPr id="723" name="Google Shape;723;g31afb37aa55_0_72"/>
          <p:cNvPicPr preferRelativeResize="0"/>
          <p:nvPr/>
        </p:nvPicPr>
        <p:blipFill rotWithShape="1">
          <a:blip r:embed="rId3">
            <a:alphaModFix/>
          </a:blip>
          <a:srcRect b="48111" l="0" r="0" t="0"/>
          <a:stretch/>
        </p:blipFill>
        <p:spPr>
          <a:xfrm>
            <a:off x="1188350" y="3629725"/>
            <a:ext cx="5144497" cy="10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31afb37aa55_0_72"/>
          <p:cNvSpPr txBox="1"/>
          <p:nvPr/>
        </p:nvSpPr>
        <p:spPr>
          <a:xfrm>
            <a:off x="420750" y="873800"/>
            <a:ext cx="49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Each asset contributes to the risk based 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Weight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Relationship with the other assets </a:t>
            </a:r>
            <a:r>
              <a:rPr lang="en" sz="1200"/>
              <a:t>(correlation and covariance)</a:t>
            </a:r>
            <a:r>
              <a:rPr lang="en" sz="1200"/>
              <a:t>.</a:t>
            </a:r>
            <a:endParaRPr/>
          </a:p>
        </p:txBody>
      </p:sp>
      <p:pic>
        <p:nvPicPr>
          <p:cNvPr id="725" name="Google Shape;725;g31afb37aa55_0_72"/>
          <p:cNvPicPr preferRelativeResize="0"/>
          <p:nvPr/>
        </p:nvPicPr>
        <p:blipFill rotWithShape="1">
          <a:blip r:embed="rId3">
            <a:alphaModFix/>
          </a:blip>
          <a:srcRect b="0" l="0" r="0" t="54300"/>
          <a:stretch/>
        </p:blipFill>
        <p:spPr>
          <a:xfrm>
            <a:off x="1188350" y="2297300"/>
            <a:ext cx="5403689" cy="9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1afb37aa55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50" y="1612688"/>
            <a:ext cx="24669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31afb37aa55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738" y="1650788"/>
            <a:ext cx="42862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31afb37aa55_0_72"/>
          <p:cNvSpPr txBox="1"/>
          <p:nvPr/>
        </p:nvSpPr>
        <p:spPr>
          <a:xfrm>
            <a:off x="6052350" y="8036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change in portfolio volatility due to a change in the weight of asset i</a:t>
            </a:r>
            <a:endParaRPr sz="1200"/>
          </a:p>
        </p:txBody>
      </p:sp>
      <p:cxnSp>
        <p:nvCxnSpPr>
          <p:cNvPr id="729" name="Google Shape;729;g31afb37aa55_0_72"/>
          <p:cNvCxnSpPr/>
          <p:nvPr/>
        </p:nvCxnSpPr>
        <p:spPr>
          <a:xfrm flipH="1">
            <a:off x="7064375" y="1309700"/>
            <a:ext cx="1389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g31afb37aa55_0_72"/>
          <p:cNvSpPr txBox="1"/>
          <p:nvPr/>
        </p:nvSpPr>
        <p:spPr>
          <a:xfrm>
            <a:off x="467500" y="3260425"/>
            <a:ext cx="63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Minimize the risk by minimizing the sum square diff from each risk contribution to the mean</a:t>
            </a:r>
            <a:endParaRPr/>
          </a:p>
        </p:txBody>
      </p:sp>
      <p:sp>
        <p:nvSpPr>
          <p:cNvPr id="731" name="Google Shape;731;g31afb37aa55_0_72"/>
          <p:cNvSpPr txBox="1"/>
          <p:nvPr/>
        </p:nvSpPr>
        <p:spPr>
          <a:xfrm>
            <a:off x="467500" y="46392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ll assets are contributing</a:t>
            </a:r>
            <a:r>
              <a:rPr b="1" lang="en"/>
              <a:t> </a:t>
            </a:r>
            <a:r>
              <a:rPr b="1" lang="en" u="sng"/>
              <a:t>equally</a:t>
            </a:r>
            <a:r>
              <a:rPr b="1" lang="en"/>
              <a:t> </a:t>
            </a:r>
            <a:r>
              <a:rPr lang="en"/>
              <a:t>to the portfolio's risk</a:t>
            </a:r>
            <a:r>
              <a:rPr b="1" lang="en"/>
              <a:t> </a:t>
            </a:r>
            <a:r>
              <a:rPr b="1" lang="en" u="sng">
                <a:solidFill>
                  <a:srgbClr val="188038"/>
                </a:solidFill>
              </a:rPr>
              <a:t>(risk contributions are equally distributed)</a:t>
            </a:r>
            <a:endParaRPr b="1" u="sng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f8028435aa91b9_0"/>
          <p:cNvSpPr/>
          <p:nvPr/>
        </p:nvSpPr>
        <p:spPr>
          <a:xfrm>
            <a:off x="4827300" y="867225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7" name="Google Shape;737;gdf8028435aa91b9_0"/>
          <p:cNvSpPr/>
          <p:nvPr/>
        </p:nvSpPr>
        <p:spPr>
          <a:xfrm>
            <a:off x="4743300" y="3074675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gdf8028435aa91b9_0"/>
          <p:cNvSpPr/>
          <p:nvPr/>
        </p:nvSpPr>
        <p:spPr>
          <a:xfrm>
            <a:off x="161700" y="1422400"/>
            <a:ext cx="3685800" cy="18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9" name="Google Shape;739;gdf8028435aa91b9_0"/>
          <p:cNvSpPr txBox="1"/>
          <p:nvPr>
            <p:ph type="title"/>
          </p:nvPr>
        </p:nvSpPr>
        <p:spPr>
          <a:xfrm>
            <a:off x="311700" y="101800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Risk Weight (0, 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gdf8028435aa91b9_0"/>
          <p:cNvCxnSpPr/>
          <p:nvPr/>
        </p:nvCxnSpPr>
        <p:spPr>
          <a:xfrm flipH="1" rot="10800000">
            <a:off x="3925200" y="1585575"/>
            <a:ext cx="879000" cy="7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gdf8028435aa91b9_0"/>
          <p:cNvCxnSpPr/>
          <p:nvPr/>
        </p:nvCxnSpPr>
        <p:spPr>
          <a:xfrm>
            <a:off x="3930950" y="2713875"/>
            <a:ext cx="81240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gdf8028435aa91b9_0"/>
          <p:cNvSpPr txBox="1"/>
          <p:nvPr/>
        </p:nvSpPr>
        <p:spPr>
          <a:xfrm>
            <a:off x="161700" y="1086575"/>
            <a:ext cx="2121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Max Sharpe Ratio</a:t>
            </a:r>
            <a:endParaRPr b="1" sz="1500" u="sng"/>
          </a:p>
        </p:txBody>
      </p:sp>
      <p:sp>
        <p:nvSpPr>
          <p:cNvPr id="743" name="Google Shape;743;gdf8028435aa91b9_0"/>
          <p:cNvSpPr txBox="1"/>
          <p:nvPr/>
        </p:nvSpPr>
        <p:spPr>
          <a:xfrm>
            <a:off x="3882300" y="1356075"/>
            <a:ext cx="8124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Risky Parity with Max Return</a:t>
            </a:r>
            <a:endParaRPr sz="800"/>
          </a:p>
        </p:txBody>
      </p:sp>
      <p:pic>
        <p:nvPicPr>
          <p:cNvPr id="744" name="Google Shape;744;gdf8028435aa91b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9" y="1422399"/>
            <a:ext cx="2121300" cy="184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df8028435aa91b9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575" y="1824275"/>
            <a:ext cx="1723925" cy="87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df8028435aa91b9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200" y="867218"/>
            <a:ext cx="1865411" cy="16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df8028435aa91b9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600" y="1219125"/>
            <a:ext cx="1836929" cy="9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df8028435aa91b9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300" y="3125775"/>
            <a:ext cx="1926300" cy="1693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df8028435aa91b9_0"/>
          <p:cNvSpPr txBox="1"/>
          <p:nvPr/>
        </p:nvSpPr>
        <p:spPr>
          <a:xfrm>
            <a:off x="4743300" y="4661400"/>
            <a:ext cx="737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</a:t>
            </a:r>
            <a:endParaRPr b="1" sz="1000" u="sng"/>
          </a:p>
        </p:txBody>
      </p:sp>
      <p:pic>
        <p:nvPicPr>
          <p:cNvPr id="750" name="Google Shape;750;gdf8028435aa91b9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9601" y="3191151"/>
            <a:ext cx="1698650" cy="16345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df8028435aa91b9_0"/>
          <p:cNvSpPr txBox="1"/>
          <p:nvPr/>
        </p:nvSpPr>
        <p:spPr>
          <a:xfrm>
            <a:off x="3890300" y="3194700"/>
            <a:ext cx="7374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</a:t>
            </a:r>
            <a:endParaRPr sz="800"/>
          </a:p>
        </p:txBody>
      </p:sp>
      <p:sp>
        <p:nvSpPr>
          <p:cNvPr id="752" name="Google Shape;752;gdf8028435aa91b9_0"/>
          <p:cNvSpPr txBox="1"/>
          <p:nvPr/>
        </p:nvSpPr>
        <p:spPr>
          <a:xfrm>
            <a:off x="4827300" y="2478600"/>
            <a:ext cx="2753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Min Risky Parity with Max Return</a:t>
            </a:r>
            <a:endParaRPr b="1" sz="1000" u="sng"/>
          </a:p>
        </p:txBody>
      </p:sp>
      <p:sp>
        <p:nvSpPr>
          <p:cNvPr id="753" name="Google Shape;753;gdf8028435aa91b9_0"/>
          <p:cNvSpPr/>
          <p:nvPr/>
        </p:nvSpPr>
        <p:spPr>
          <a:xfrm>
            <a:off x="6669600" y="3194700"/>
            <a:ext cx="1698600" cy="758700"/>
          </a:xfrm>
          <a:prstGeom prst="rect">
            <a:avLst/>
          </a:prstGeom>
          <a:noFill/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4" name="Google Shape;754;gdf8028435aa91b9_0"/>
          <p:cNvGrpSpPr/>
          <p:nvPr/>
        </p:nvGrpSpPr>
        <p:grpSpPr>
          <a:xfrm>
            <a:off x="7465300" y="4413375"/>
            <a:ext cx="1678700" cy="758700"/>
            <a:chOff x="7414950" y="4413375"/>
            <a:chExt cx="1678700" cy="758700"/>
          </a:xfrm>
        </p:grpSpPr>
        <p:sp>
          <p:nvSpPr>
            <p:cNvPr id="755" name="Google Shape;755;gdf8028435aa91b9_0"/>
            <p:cNvSpPr/>
            <p:nvPr/>
          </p:nvSpPr>
          <p:spPr>
            <a:xfrm>
              <a:off x="7538150" y="4413375"/>
              <a:ext cx="15555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88038"/>
                  </a:solidFill>
                  <a:latin typeface="Inter"/>
                  <a:ea typeface="Inter"/>
                  <a:cs typeface="Inter"/>
                  <a:sym typeface="Inter"/>
                </a:rPr>
                <a:t>Major  stocks changed</a:t>
              </a:r>
              <a:endParaRPr sz="10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88038"/>
                  </a:solidFill>
                  <a:latin typeface="Inter"/>
                  <a:ea typeface="Inter"/>
                  <a:cs typeface="Inter"/>
                  <a:sym typeface="Inter"/>
                </a:rPr>
                <a:t>Many other stocks</a:t>
              </a:r>
              <a:endParaRPr sz="10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gdf8028435aa91b9_0"/>
            <p:cNvSpPr/>
            <p:nvPr/>
          </p:nvSpPr>
          <p:spPr>
            <a:xfrm>
              <a:off x="7414950" y="4635300"/>
              <a:ext cx="1624800" cy="338700"/>
            </a:xfrm>
            <a:prstGeom prst="rect">
              <a:avLst/>
            </a:prstGeom>
            <a:noFill/>
            <a:ln cap="flat" cmpd="sng" w="9525">
              <a:solidFill>
                <a:srgbClr val="1880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7" name="Google Shape;757;gdf8028435aa91b9_0"/>
            <p:cNvSpPr/>
            <p:nvPr/>
          </p:nvSpPr>
          <p:spPr>
            <a:xfrm>
              <a:off x="7494675" y="4691475"/>
              <a:ext cx="62700" cy="58500"/>
            </a:xfrm>
            <a:prstGeom prst="ellipse">
              <a:avLst/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8" name="Google Shape;758;gdf8028435aa91b9_0"/>
            <p:cNvSpPr/>
            <p:nvPr/>
          </p:nvSpPr>
          <p:spPr>
            <a:xfrm>
              <a:off x="7494675" y="4848050"/>
              <a:ext cx="62700" cy="58500"/>
            </a:xfrm>
            <a:prstGeom prst="ellipse">
              <a:avLst/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9" name="Google Shape;759;gdf8028435aa91b9_0"/>
          <p:cNvSpPr/>
          <p:nvPr/>
        </p:nvSpPr>
        <p:spPr>
          <a:xfrm>
            <a:off x="7224000" y="2252250"/>
            <a:ext cx="1608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Component almost no changes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Major weight less concentrated</a:t>
            </a:r>
            <a:endParaRPr sz="1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60" name="Google Shape;760;gdf8028435aa91b9_0"/>
          <p:cNvGrpSpPr/>
          <p:nvPr/>
        </p:nvGrpSpPr>
        <p:grpSpPr>
          <a:xfrm>
            <a:off x="7139775" y="2192402"/>
            <a:ext cx="1624800" cy="758700"/>
            <a:chOff x="7189300" y="2077202"/>
            <a:chExt cx="1624800" cy="758700"/>
          </a:xfrm>
        </p:grpSpPr>
        <p:sp>
          <p:nvSpPr>
            <p:cNvPr id="761" name="Google Shape;761;gdf8028435aa91b9_0"/>
            <p:cNvSpPr/>
            <p:nvPr/>
          </p:nvSpPr>
          <p:spPr>
            <a:xfrm>
              <a:off x="7189300" y="2077202"/>
              <a:ext cx="1624800" cy="758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gdf8028435aa91b9_0"/>
            <p:cNvSpPr/>
            <p:nvPr/>
          </p:nvSpPr>
          <p:spPr>
            <a:xfrm>
              <a:off x="7271250" y="2202225"/>
              <a:ext cx="62700" cy="71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3" name="Google Shape;763;gdf8028435aa91b9_0"/>
            <p:cNvSpPr/>
            <p:nvPr/>
          </p:nvSpPr>
          <p:spPr>
            <a:xfrm>
              <a:off x="7271250" y="2500643"/>
              <a:ext cx="62700" cy="71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b9c50780a_2_10"/>
          <p:cNvSpPr txBox="1"/>
          <p:nvPr>
            <p:ph type="title"/>
          </p:nvPr>
        </p:nvSpPr>
        <p:spPr>
          <a:xfrm>
            <a:off x="211400" y="0"/>
            <a:ext cx="91440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Strength Index Indicator (RSI) </a:t>
            </a:r>
            <a:endParaRPr/>
          </a:p>
        </p:txBody>
      </p:sp>
      <p:pic>
        <p:nvPicPr>
          <p:cNvPr id="769" name="Google Shape;769;g31b9c50780a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52" y="1368175"/>
            <a:ext cx="7538501" cy="295175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1b9c50780a_2_10"/>
          <p:cNvSpPr txBox="1"/>
          <p:nvPr/>
        </p:nvSpPr>
        <p:spPr>
          <a:xfrm>
            <a:off x="955100" y="4319925"/>
            <a:ext cx="76566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If rsi &gt; 70, = strong market.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9a31f6111_0_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 (VaR)</a:t>
            </a:r>
            <a:endParaRPr/>
          </a:p>
        </p:txBody>
      </p:sp>
      <p:sp>
        <p:nvSpPr>
          <p:cNvPr id="373" name="Google Shape;373;g319a31f6111_0_51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all 30 components,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Calculate the VaR at 95% confidence interval (with daily data)</a:t>
            </a:r>
            <a:endParaRPr sz="2000"/>
          </a:p>
        </p:txBody>
      </p:sp>
      <p:pic>
        <p:nvPicPr>
          <p:cNvPr id="374" name="Google Shape;374;g319a31f6111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88" y="2012400"/>
            <a:ext cx="79533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19a31f6111_0_51"/>
          <p:cNvSpPr txBox="1"/>
          <p:nvPr/>
        </p:nvSpPr>
        <p:spPr>
          <a:xfrm>
            <a:off x="442100" y="1575000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Top 3 VaR value (loss more money)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g319a31f6111_0_51"/>
          <p:cNvSpPr txBox="1"/>
          <p:nvPr/>
        </p:nvSpPr>
        <p:spPr>
          <a:xfrm>
            <a:off x="442100" y="3401475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Last</a:t>
            </a: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3 VaR value (loss less money)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g319a31f6111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00" y="3869025"/>
            <a:ext cx="7769026" cy="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9a31f6111_0_9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 (VaR-Histogram)</a:t>
            </a:r>
            <a:endParaRPr/>
          </a:p>
        </p:txBody>
      </p:sp>
      <p:sp>
        <p:nvSpPr>
          <p:cNvPr id="383" name="Google Shape;383;g319a31f6111_0_91"/>
          <p:cNvSpPr txBox="1"/>
          <p:nvPr/>
        </p:nvSpPr>
        <p:spPr>
          <a:xfrm>
            <a:off x="605100" y="801200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Top 3 VaR value (loss more money)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g319a31f6111_0_91"/>
          <p:cNvSpPr txBox="1"/>
          <p:nvPr/>
        </p:nvSpPr>
        <p:spPr>
          <a:xfrm>
            <a:off x="605100" y="2907300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Last 3 VaR value (loss less money)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g319a31f6111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21" y="1114900"/>
            <a:ext cx="7141638" cy="180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19a31f6111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75" y="3275409"/>
            <a:ext cx="7142101" cy="18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9a31f6111_0_6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 (Sharpe Ratio)</a:t>
            </a:r>
            <a:endParaRPr/>
          </a:p>
        </p:txBody>
      </p:sp>
      <p:sp>
        <p:nvSpPr>
          <p:cNvPr id="392" name="Google Shape;392;g319a31f6111_0_6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all 30 components,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Calculate the Sharpe ratio </a:t>
            </a:r>
            <a:endParaRPr sz="2000"/>
          </a:p>
        </p:txBody>
      </p:sp>
      <p:sp>
        <p:nvSpPr>
          <p:cNvPr id="393" name="Google Shape;393;g319a31f6111_0_66"/>
          <p:cNvSpPr txBox="1"/>
          <p:nvPr/>
        </p:nvSpPr>
        <p:spPr>
          <a:xfrm>
            <a:off x="442100" y="1575000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Top 3 Sharpe Ratio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g319a31f6111_0_66"/>
          <p:cNvSpPr txBox="1"/>
          <p:nvPr/>
        </p:nvSpPr>
        <p:spPr>
          <a:xfrm>
            <a:off x="442100" y="3333775"/>
            <a:ext cx="29907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Last </a:t>
            </a: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 Sharpe Ratio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g319a31f6111_0_66"/>
          <p:cNvPicPr preferRelativeResize="0"/>
          <p:nvPr/>
        </p:nvPicPr>
        <p:blipFill rotWithShape="1">
          <a:blip r:embed="rId3">
            <a:alphaModFix/>
          </a:blip>
          <a:srcRect b="0" l="0" r="0" t="15318"/>
          <a:stretch/>
        </p:blipFill>
        <p:spPr>
          <a:xfrm>
            <a:off x="4167725" y="1058875"/>
            <a:ext cx="450532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19a31f6111_0_66"/>
          <p:cNvSpPr txBox="1"/>
          <p:nvPr/>
        </p:nvSpPr>
        <p:spPr>
          <a:xfrm>
            <a:off x="6993800" y="4619650"/>
            <a:ext cx="1961100" cy="3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Risk free rate = 0.01</a:t>
            </a:r>
            <a:endParaRPr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7" name="Google Shape;397;g319a31f6111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875" y="3701875"/>
            <a:ext cx="5626112" cy="12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19a31f6111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75" y="1928738"/>
            <a:ext cx="7199375" cy="1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9a31f6111_0_80"/>
          <p:cNvSpPr txBox="1"/>
          <p:nvPr>
            <p:ph type="title"/>
          </p:nvPr>
        </p:nvSpPr>
        <p:spPr>
          <a:xfrm>
            <a:off x="311700" y="3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Optimization</a:t>
            </a:r>
            <a:endParaRPr/>
          </a:p>
        </p:txBody>
      </p:sp>
      <p:sp>
        <p:nvSpPr>
          <p:cNvPr id="404" name="Google Shape;404;g319a31f6111_0_80"/>
          <p:cNvSpPr txBox="1"/>
          <p:nvPr>
            <p:ph idx="1" type="body"/>
          </p:nvPr>
        </p:nvSpPr>
        <p:spPr>
          <a:xfrm>
            <a:off x="311700" y="740275"/>
            <a:ext cx="8520600" cy="4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Portfolio optimization rebalance monthly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Less daily noise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Larger return value for </a:t>
            </a:r>
            <a:r>
              <a:rPr lang="en" sz="1500"/>
              <a:t>comparison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Resample the price with month-end frequency</a:t>
            </a:r>
            <a:br>
              <a:rPr lang="en" sz="1500"/>
            </a:br>
            <a:br>
              <a:rPr lang="en" sz="1500"/>
            </a:br>
            <a:br>
              <a:rPr lang="en" sz="1500"/>
            </a:br>
            <a:br>
              <a:rPr lang="en" sz="1500"/>
            </a:br>
            <a:br>
              <a:rPr lang="en" sz="1500"/>
            </a:br>
            <a:br>
              <a:rPr lang="en" sz="1500"/>
            </a:br>
            <a:br>
              <a:rPr lang="en" sz="1500"/>
            </a:br>
            <a:endParaRPr sz="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For 1-Nov 2022 to 31-Oct 2024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Find out the effective frontier for each month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Apply optimization by maximizing the sharpe ratio of portfolio</a:t>
            </a:r>
            <a:br>
              <a:rPr lang="en" sz="1500"/>
            </a:br>
            <a:br>
              <a:rPr lang="en" sz="1500"/>
            </a:b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Each weight fixed in the range from 0.008 to 0.1</a:t>
            </a:r>
            <a:br>
              <a:rPr lang="en" sz="1500"/>
            </a:br>
            <a:r>
              <a:rPr lang="en" sz="1500"/>
              <a:t>(same as TOPIX Core30)</a:t>
            </a:r>
            <a:endParaRPr sz="1500"/>
          </a:p>
        </p:txBody>
      </p:sp>
      <p:pic>
        <p:nvPicPr>
          <p:cNvPr id="405" name="Google Shape;405;g319a31f611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75" y="1804000"/>
            <a:ext cx="4873075" cy="13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19a31f611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675" y="3991600"/>
            <a:ext cx="3073675" cy="3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318a0874a9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5" y="1436600"/>
            <a:ext cx="8520601" cy="35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18a0874a92_0_17"/>
          <p:cNvSpPr txBox="1"/>
          <p:nvPr>
            <p:ph type="title"/>
          </p:nvPr>
        </p:nvSpPr>
        <p:spPr>
          <a:xfrm>
            <a:off x="311700" y="9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Frontier with CML</a:t>
            </a:r>
            <a:br>
              <a:rPr lang="en"/>
            </a:br>
            <a:r>
              <a:rPr lang="en" sz="3000"/>
              <a:t>(31-Oct 2024)</a:t>
            </a:r>
            <a:endParaRPr sz="3000"/>
          </a:p>
        </p:txBody>
      </p:sp>
      <p:sp>
        <p:nvSpPr>
          <p:cNvPr id="413" name="Google Shape;413;g318a0874a92_0_17"/>
          <p:cNvSpPr txBox="1"/>
          <p:nvPr/>
        </p:nvSpPr>
        <p:spPr>
          <a:xfrm>
            <a:off x="4052875" y="1856950"/>
            <a:ext cx="155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(0.03239, 0.3087)</a:t>
            </a:r>
            <a:endParaRPr sz="12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g318a0874a92_0_17"/>
          <p:cNvSpPr txBox="1"/>
          <p:nvPr/>
        </p:nvSpPr>
        <p:spPr>
          <a:xfrm>
            <a:off x="569150" y="4187175"/>
            <a:ext cx="508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88038"/>
                </a:solidFill>
                <a:latin typeface="Inter"/>
                <a:ea typeface="Inter"/>
                <a:cs typeface="Inter"/>
                <a:sym typeface="Inter"/>
              </a:rPr>
              <a:t>0.01</a:t>
            </a:r>
            <a:endParaRPr sz="800">
              <a:solidFill>
                <a:srgbClr val="18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